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5" r:id="rId1"/>
  </p:sldMasterIdLst>
  <p:notesMasterIdLst>
    <p:notesMasterId r:id="rId26"/>
  </p:notesMasterIdLst>
  <p:handoutMasterIdLst>
    <p:handoutMasterId r:id="rId27"/>
  </p:handoutMasterIdLst>
  <p:sldIdLst>
    <p:sldId id="285" r:id="rId2"/>
    <p:sldId id="286" r:id="rId3"/>
    <p:sldId id="287" r:id="rId4"/>
    <p:sldId id="322" r:id="rId5"/>
    <p:sldId id="292" r:id="rId6"/>
    <p:sldId id="293" r:id="rId7"/>
    <p:sldId id="311" r:id="rId8"/>
    <p:sldId id="312" r:id="rId9"/>
    <p:sldId id="313" r:id="rId10"/>
    <p:sldId id="314" r:id="rId11"/>
    <p:sldId id="298" r:id="rId12"/>
    <p:sldId id="315" r:id="rId13"/>
    <p:sldId id="316" r:id="rId14"/>
    <p:sldId id="317" r:id="rId15"/>
    <p:sldId id="318" r:id="rId16"/>
    <p:sldId id="319" r:id="rId17"/>
    <p:sldId id="323" r:id="rId18"/>
    <p:sldId id="320" r:id="rId19"/>
    <p:sldId id="278" r:id="rId20"/>
    <p:sldId id="306" r:id="rId21"/>
    <p:sldId id="321" r:id="rId22"/>
    <p:sldId id="308" r:id="rId23"/>
    <p:sldId id="309" r:id="rId24"/>
    <p:sldId id="310" r:id="rId25"/>
  </p:sldIdLst>
  <p:sldSz cx="9144000" cy="5143500" type="screen16x9"/>
  <p:notesSz cx="9296400" cy="70104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uario de Microsoft Office" initials="Office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D47DEBA-D386-4AEA-9C03-3310F86EB0A8}">
  <a:tblStyle styleId="{4D47DEBA-D386-4AEA-9C03-3310F86EB0A8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BEEEF"/>
          </a:solidFill>
        </a:fill>
      </a:tcStyle>
    </a:wholeTbl>
    <a:band1H>
      <a:tcTxStyle/>
      <a:tcStyle>
        <a:tcBdr/>
        <a:fill>
          <a:solidFill>
            <a:srgbClr val="D5DBDE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5DBDE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3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3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556" autoAdjust="0"/>
    <p:restoredTop sz="86420"/>
  </p:normalViewPr>
  <p:slideViewPr>
    <p:cSldViewPr snapToGrid="0" snapToObjects="1">
      <p:cViewPr varScale="1">
        <p:scale>
          <a:sx n="78" d="100"/>
          <a:sy n="78" d="100"/>
        </p:scale>
        <p:origin x="596" y="3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Users\paola\Dropbox\Jurimetri&#769;a\Bases%20de%20datos\Procuracio&#769;n%20de%20justicia\Indicadores%202018%20procuracio&#769;n%20-%20fichas%20estatale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S_tradnl" sz="1400"/>
              <a:t>Radial Sonora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radarChart>
        <c:radarStyle val="marker"/>
        <c:varyColors val="0"/>
        <c:ser>
          <c:idx val="0"/>
          <c:order val="0"/>
          <c:tx>
            <c:strRef>
              <c:f>'Radial índice'!$A$31</c:f>
              <c:strCache>
                <c:ptCount val="1"/>
                <c:pt idx="0">
                  <c:v>Sonora</c:v>
                </c:pt>
              </c:strCache>
            </c:strRef>
          </c:tx>
          <c:spPr>
            <a:ln w="34925" cap="rnd">
              <a:solidFill>
                <a:schemeClr val="accent1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cat>
            <c:strRef>
              <c:f>'Radial índice'!$B$5:$G$5</c:f>
              <c:strCache>
                <c:ptCount val="6"/>
                <c:pt idx="0">
                  <c:v>Tiempo medio para denuncia</c:v>
                </c:pt>
                <c:pt idx="1">
                  <c:v>Efectividad en procuración de justicia</c:v>
                </c:pt>
                <c:pt idx="2">
                  <c:v>Confianza en el MP local</c:v>
                </c:pt>
                <c:pt idx="3">
                  <c:v>Efectividad en cumplimiento de órdenes de aprehensión</c:v>
                </c:pt>
                <c:pt idx="4">
                  <c:v>Impunidad en homicidio doloso</c:v>
                </c:pt>
                <c:pt idx="5">
                  <c:v>Sentencias de menos de 3 años</c:v>
                </c:pt>
              </c:strCache>
            </c:strRef>
          </c:cat>
          <c:val>
            <c:numRef>
              <c:f>'Radial índice'!$B$31:$G$31</c:f>
              <c:numCache>
                <c:formatCode>0.00</c:formatCode>
                <c:ptCount val="6"/>
                <c:pt idx="0">
                  <c:v>69.161701802627562</c:v>
                </c:pt>
                <c:pt idx="1">
                  <c:v>22.823529411764703</c:v>
                </c:pt>
                <c:pt idx="2">
                  <c:v>17.712963490849599</c:v>
                </c:pt>
                <c:pt idx="3">
                  <c:v>28.111111111111111</c:v>
                </c:pt>
                <c:pt idx="4" formatCode="General">
                  <c:v>23.33</c:v>
                </c:pt>
                <c:pt idx="5">
                  <c:v>33.443708609271525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97-644F-84B9-5D0B880B38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086015368"/>
        <c:axId val="-2086019800"/>
      </c:radarChart>
      <c:catAx>
        <c:axId val="-2086015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2086019800"/>
        <c:crosses val="autoZero"/>
        <c:auto val="1"/>
        <c:lblAlgn val="ctr"/>
        <c:lblOffset val="100"/>
        <c:noMultiLvlLbl val="0"/>
      </c:catAx>
      <c:valAx>
        <c:axId val="-2086019800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2086015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MX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28440" cy="351737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5265809" y="1"/>
            <a:ext cx="4028440" cy="351737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r>
              <a:rPr lang="es-MX"/>
              <a:t>.</a:t>
            </a: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6658664"/>
            <a:ext cx="4028440" cy="351736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5265809" y="6658664"/>
            <a:ext cx="4028440" cy="351736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93044D1A-9A89-4D9F-807A-2201F80725B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7621741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525463"/>
            <a:ext cx="4673600" cy="26289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62" tIns="93162" rIns="93162" bIns="93162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0145746"/>
      </p:ext>
    </p:extLst>
  </p:cSld>
  <p:clrMap bg1="lt1" tx1="dk1" bg2="dk2" tx2="lt2" accent1="accent1" accent2="accent2" accent3="accent3" accent4="accent4" accent5="accent5" accent6="accent6" hlink="hlink" folHlink="folHlink"/>
  <p:hf hdr="0" ftr="0" dt="0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15990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Shape 397"/>
          <p:cNvSpPr txBox="1">
            <a:spLocks noGrp="1"/>
          </p:cNvSpPr>
          <p:nvPr>
            <p:ph type="body" idx="1"/>
          </p:nvPr>
        </p:nvSpPr>
        <p:spPr>
          <a:xfrm>
            <a:off x="929640" y="3329940"/>
            <a:ext cx="7437120" cy="31546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  <p:sp>
        <p:nvSpPr>
          <p:cNvPr id="398" name="Shape 398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525463"/>
            <a:ext cx="4673600" cy="26289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70123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3" name="Shape 15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_Diapositiva de título" type="title">
  <p:cSld name="TITLE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4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6" name="Shape 156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5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7" name="Shape 157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8" name="Shape 158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9" name="Shape 15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  <p:pic>
        <p:nvPicPr>
          <p:cNvPr id="160" name="Shape 16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3" name="Shape 16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4" name="Shape 164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5" name="Shape 16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1" name="Shape 171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2" name="Shape 17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Arial"/>
              <a:buNone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5" name="Shape 17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Shape 178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None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9" name="Shape 17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0" name="Shape 180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1" name="Shape 18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/>
          </a:p>
        </p:txBody>
      </p:sp>
      <p:sp>
        <p:nvSpPr>
          <p:cNvPr id="184" name="Shape 18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0"/>
              <a:buFont typeface="Arial"/>
              <a:buNone/>
              <a:defRPr sz="1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t>xx%</a:t>
            </a:r>
          </a:p>
        </p:txBody>
      </p:sp>
      <p:sp>
        <p:nvSpPr>
          <p:cNvPr id="187" name="Shape 187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8" name="Shape 18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8" name="Shape 14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9" name="Shape 14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7" r:id="rId4"/>
    <p:sldLayoutId id="2147483678" r:id="rId5"/>
    <p:sldLayoutId id="2147483679" r:id="rId6"/>
    <p:sldLayoutId id="2147483680" r:id="rId7"/>
    <p:sldLayoutId id="2147483681" r:id="rId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7" r="35165"/>
          <a:stretch/>
        </p:blipFill>
        <p:spPr>
          <a:xfrm>
            <a:off x="0" y="-12700"/>
            <a:ext cx="4007796" cy="5156200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4786230" y="1867207"/>
            <a:ext cx="356408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2300" b="1" dirty="0">
                <a:solidFill>
                  <a:schemeClr val="bg2"/>
                </a:solidFill>
              </a:rPr>
              <a:t>ÍNDICE ESTATAL DE DESEMPEÑO DE LAS PROCURADURÍAS Y FISCALÍAS 2018 </a:t>
            </a:r>
            <a:endParaRPr lang="es-ES_tradnl" sz="2300" dirty="0">
              <a:solidFill>
                <a:schemeClr val="bg2"/>
              </a:solidFill>
            </a:endParaRPr>
          </a:p>
          <a:p>
            <a:pPr algn="ctr"/>
            <a:endParaRPr lang="es-ES_tradnl" sz="2400" b="1" dirty="0">
              <a:solidFill>
                <a:schemeClr val="bg2"/>
              </a:solidFill>
              <a:latin typeface="+mj-lt"/>
              <a:ea typeface="Open Sans" charset="0"/>
              <a:cs typeface="Open Sans" charset="0"/>
            </a:endParaRPr>
          </a:p>
          <a:p>
            <a:pPr algn="ctr"/>
            <a:r>
              <a:rPr lang="es-ES_tradnl" sz="1950" b="1" dirty="0">
                <a:solidFill>
                  <a:schemeClr val="bg2"/>
                </a:solidFill>
                <a:latin typeface="+mj-lt"/>
                <a:ea typeface="Open Sans" charset="0"/>
                <a:cs typeface="Open Sans" charset="0"/>
              </a:rPr>
              <a:t>Dr. Guillermo Raúl Zepeda </a:t>
            </a:r>
            <a:r>
              <a:rPr lang="es-ES_tradnl" sz="1950" b="1" dirty="0" err="1">
                <a:solidFill>
                  <a:schemeClr val="bg2"/>
                </a:solidFill>
                <a:latin typeface="+mj-lt"/>
                <a:ea typeface="Open Sans" charset="0"/>
                <a:cs typeface="Open Sans" charset="0"/>
              </a:rPr>
              <a:t>Lecuona</a:t>
            </a:r>
            <a:endParaRPr lang="es-ES_tradnl" sz="1950" b="1" dirty="0">
              <a:solidFill>
                <a:schemeClr val="bg2"/>
              </a:solidFill>
              <a:latin typeface="+mj-lt"/>
              <a:ea typeface="Open Sans" charset="0"/>
              <a:cs typeface="Open Sans" charset="0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5982" y="843675"/>
            <a:ext cx="2239200" cy="612100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369" y="897725"/>
            <a:ext cx="2111355" cy="504000"/>
          </a:xfrm>
          <a:prstGeom prst="rect">
            <a:avLst/>
          </a:prstGeom>
        </p:spPr>
      </p:pic>
      <p:sp>
        <p:nvSpPr>
          <p:cNvPr id="2" name="Marcador de número de diapositiva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422680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idx="1"/>
          </p:nvPr>
        </p:nvSpPr>
        <p:spPr>
          <a:xfrm>
            <a:off x="7145510" y="4538400"/>
            <a:ext cx="2660100" cy="605100"/>
          </a:xfrm>
        </p:spPr>
        <p:txBody>
          <a:bodyPr/>
          <a:lstStyle/>
          <a:p>
            <a:r>
              <a:rPr lang="es-ES_tradnl" sz="1100" cap="all" dirty="0">
                <a:solidFill>
                  <a:srgbClr val="3A3A3A"/>
                </a:solidFill>
                <a:latin typeface="Arial" charset="0"/>
                <a:ea typeface="Arial" charset="0"/>
                <a:cs typeface="Arial" charset="0"/>
              </a:rPr>
              <a:t>IMPUNIDADCERO.ORG</a:t>
            </a:r>
            <a:endParaRPr lang="es-ES_tradnl" sz="1100" dirty="0"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4" name="Conector recto 3"/>
          <p:cNvCxnSpPr/>
          <p:nvPr/>
        </p:nvCxnSpPr>
        <p:spPr>
          <a:xfrm flipV="1">
            <a:off x="3677779" y="4497289"/>
            <a:ext cx="5466221" cy="38301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cto 4"/>
          <p:cNvCxnSpPr/>
          <p:nvPr/>
        </p:nvCxnSpPr>
        <p:spPr>
          <a:xfrm flipV="1">
            <a:off x="985373" y="5791200"/>
            <a:ext cx="5466221" cy="38301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1181094" y="1550901"/>
            <a:ext cx="52705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lvl="0">
              <a:spcBef>
                <a:spcPts val="750"/>
              </a:spcBef>
              <a:buSzPts val="1800"/>
            </a:pPr>
            <a:br>
              <a:rPr lang="es-ES_tradnl" dirty="0"/>
            </a:br>
            <a:endParaRPr lang="es-ES_tradnl" dirty="0"/>
          </a:p>
          <a:p>
            <a:endParaRPr lang="es-ES_tradnl" dirty="0"/>
          </a:p>
        </p:txBody>
      </p:sp>
      <p:sp>
        <p:nvSpPr>
          <p:cNvPr id="3" name="CuadroTexto 2"/>
          <p:cNvSpPr txBox="1"/>
          <p:nvPr/>
        </p:nvSpPr>
        <p:spPr>
          <a:xfrm>
            <a:off x="3978233" y="985826"/>
            <a:ext cx="4375355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" sz="2000" b="1" dirty="0">
                <a:solidFill>
                  <a:schemeClr val="bg2">
                    <a:lumMod val="75000"/>
                  </a:schemeClr>
                </a:solidFill>
              </a:rPr>
              <a:t>OPERACIÓN </a:t>
            </a:r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es" sz="2000" dirty="0">
                <a:solidFill>
                  <a:schemeClr val="bg2">
                    <a:lumMod val="75000"/>
                  </a:schemeClr>
                </a:solidFill>
              </a:rPr>
              <a:t>Tiempo medio para denunciar un delito (minutos)</a:t>
            </a:r>
            <a:r>
              <a:rPr lang="es-ES" sz="2000" dirty="0">
                <a:solidFill>
                  <a:schemeClr val="bg2">
                    <a:lumMod val="75000"/>
                  </a:schemeClr>
                </a:solidFill>
              </a:rPr>
              <a:t>, 2016</a:t>
            </a:r>
          </a:p>
          <a:p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es-ES" dirty="0">
                <a:solidFill>
                  <a:schemeClr val="bg2">
                    <a:lumMod val="75000"/>
                  </a:schemeClr>
                </a:solidFill>
              </a:rPr>
              <a:t>Fuente: elaboración propia con información de la Encuesta Nacional de Victimización y Percepción sobre Seguridad Pública (ENVIPE) 2017, INEGI.</a:t>
            </a:r>
            <a:endParaRPr lang="es-ES_tradnl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_tradnl" sz="2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81" b="4555"/>
          <a:stretch/>
        </p:blipFill>
        <p:spPr>
          <a:xfrm>
            <a:off x="273749" y="207655"/>
            <a:ext cx="3704484" cy="4756232"/>
          </a:xfrm>
          <a:prstGeom prst="rect">
            <a:avLst/>
          </a:prstGeom>
        </p:spPr>
      </p:pic>
      <p:sp>
        <p:nvSpPr>
          <p:cNvPr id="7" name="Marcador de número de diapositiva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10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534782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idx="1"/>
          </p:nvPr>
        </p:nvSpPr>
        <p:spPr>
          <a:xfrm>
            <a:off x="7145510" y="4538400"/>
            <a:ext cx="2660100" cy="605100"/>
          </a:xfrm>
        </p:spPr>
        <p:txBody>
          <a:bodyPr/>
          <a:lstStyle/>
          <a:p>
            <a:r>
              <a:rPr lang="es-ES_tradnl" sz="1100" cap="all" dirty="0">
                <a:solidFill>
                  <a:schemeClr val="bg2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rPr>
              <a:t>IMPUNIDADCERO.ORG</a:t>
            </a:r>
            <a:endParaRPr lang="es-ES_tradnl" sz="1100" dirty="0">
              <a:solidFill>
                <a:schemeClr val="bg2">
                  <a:lumMod val="7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4" name="Conector recto 3"/>
          <p:cNvCxnSpPr/>
          <p:nvPr/>
        </p:nvCxnSpPr>
        <p:spPr>
          <a:xfrm>
            <a:off x="3718483" y="4594788"/>
            <a:ext cx="5425517" cy="10914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cto 4"/>
          <p:cNvCxnSpPr/>
          <p:nvPr/>
        </p:nvCxnSpPr>
        <p:spPr>
          <a:xfrm flipV="1">
            <a:off x="985373" y="5791200"/>
            <a:ext cx="5466221" cy="38301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1181094" y="1896065"/>
            <a:ext cx="52705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lvl="0">
              <a:spcBef>
                <a:spcPts val="750"/>
              </a:spcBef>
              <a:buSzPts val="1800"/>
            </a:pPr>
            <a:br>
              <a:rPr lang="es-ES_tradnl" dirty="0">
                <a:solidFill>
                  <a:schemeClr val="bg2">
                    <a:lumMod val="75000"/>
                  </a:schemeClr>
                </a:solidFill>
              </a:rPr>
            </a:br>
            <a:endParaRPr lang="es-ES_tradnl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_tradnl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170912" y="216207"/>
            <a:ext cx="8343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" sz="2000" b="1" dirty="0">
                <a:solidFill>
                  <a:schemeClr val="bg2">
                    <a:lumMod val="75000"/>
                  </a:schemeClr>
                </a:solidFill>
              </a:rPr>
              <a:t>RESULTADO</a:t>
            </a:r>
            <a:r>
              <a:rPr lang="es-ES" sz="2000" b="1" dirty="0">
                <a:solidFill>
                  <a:schemeClr val="bg2">
                    <a:lumMod val="75000"/>
                  </a:schemeClr>
                </a:solidFill>
              </a:rPr>
              <a:t>: </a:t>
            </a:r>
            <a:r>
              <a:rPr lang="es" sz="2000" dirty="0">
                <a:solidFill>
                  <a:schemeClr val="bg2">
                    <a:lumMod val="75000"/>
                  </a:schemeClr>
                </a:solidFill>
              </a:rPr>
              <a:t>Efectividad en la</a:t>
            </a:r>
            <a:r>
              <a:rPr lang="es-ES" sz="20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s" sz="2000" dirty="0">
                <a:solidFill>
                  <a:schemeClr val="bg2">
                    <a:lumMod val="75000"/>
                  </a:schemeClr>
                </a:solidFill>
              </a:rPr>
              <a:t>investigación de ambos</a:t>
            </a:r>
            <a:r>
              <a:rPr lang="es-ES" sz="20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s" sz="2000" dirty="0">
                <a:solidFill>
                  <a:schemeClr val="bg2">
                    <a:lumMod val="75000"/>
                  </a:schemeClr>
                </a:solidFill>
              </a:rPr>
              <a:t>sistemas </a:t>
            </a:r>
            <a:endParaRPr lang="es-ES_tradnl" sz="2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168844" y="950758"/>
            <a:ext cx="2362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>
                <a:solidFill>
                  <a:schemeClr val="bg2">
                    <a:lumMod val="75000"/>
                  </a:schemeClr>
                </a:solidFill>
              </a:rPr>
              <a:t>Efectividad sistema tradicional: </a:t>
            </a:r>
            <a:r>
              <a:rPr lang="es-ES_tradnl" b="1" dirty="0">
                <a:solidFill>
                  <a:schemeClr val="bg2">
                    <a:lumMod val="75000"/>
                  </a:schemeClr>
                </a:solidFill>
              </a:rPr>
              <a:t>9% 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168844" y="1712512"/>
            <a:ext cx="24588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>
                <a:solidFill>
                  <a:schemeClr val="bg2">
                    <a:lumMod val="75000"/>
                  </a:schemeClr>
                </a:solidFill>
              </a:rPr>
              <a:t>Efectividad sistema acusatorio: </a:t>
            </a:r>
            <a:r>
              <a:rPr lang="es-ES_tradnl" b="1" dirty="0">
                <a:solidFill>
                  <a:schemeClr val="bg2">
                    <a:lumMod val="75000"/>
                  </a:schemeClr>
                </a:solidFill>
              </a:rPr>
              <a:t>21.7% 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136422" y="2478317"/>
            <a:ext cx="1697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>
                <a:solidFill>
                  <a:schemeClr val="bg2"/>
                </a:solidFill>
              </a:rPr>
              <a:t>Efectividad ambos </a:t>
            </a:r>
          </a:p>
          <a:p>
            <a:r>
              <a:rPr lang="es-ES_tradnl" dirty="0">
                <a:solidFill>
                  <a:schemeClr val="bg2">
                    <a:lumMod val="75000"/>
                  </a:schemeClr>
                </a:solidFill>
              </a:rPr>
              <a:t>sistemas: </a:t>
            </a:r>
            <a:r>
              <a:rPr lang="mr-IN" b="1" dirty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es-MX" b="1" dirty="0">
                <a:solidFill>
                  <a:schemeClr val="bg2">
                    <a:lumMod val="75000"/>
                  </a:schemeClr>
                </a:solidFill>
              </a:rPr>
              <a:t>8</a:t>
            </a:r>
            <a:r>
              <a:rPr lang="mr-IN" b="1" dirty="0">
                <a:solidFill>
                  <a:schemeClr val="bg2">
                    <a:lumMod val="75000"/>
                  </a:schemeClr>
                </a:solidFill>
              </a:rPr>
              <a:t>%</a:t>
            </a:r>
            <a:endParaRPr lang="es-ES_tradnl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79" b="8729"/>
          <a:stretch/>
        </p:blipFill>
        <p:spPr>
          <a:xfrm>
            <a:off x="2318892" y="1206244"/>
            <a:ext cx="6707841" cy="2971013"/>
          </a:xfrm>
          <a:prstGeom prst="rect">
            <a:avLst/>
          </a:prstGeom>
        </p:spPr>
      </p:pic>
      <p:sp>
        <p:nvSpPr>
          <p:cNvPr id="11" name="CuadroTexto 10"/>
          <p:cNvSpPr txBox="1"/>
          <p:nvPr/>
        </p:nvSpPr>
        <p:spPr>
          <a:xfrm>
            <a:off x="136422" y="3571143"/>
            <a:ext cx="218247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chemeClr val="bg2"/>
                </a:solidFill>
              </a:rPr>
              <a:t>Fuente: elaboración propia con información del CNPJ y Censo Nacional de Impartición de Justicia del INEGI y solicitudes de acceso a la información pública. </a:t>
            </a:r>
            <a:endParaRPr lang="es-ES_tradnl" dirty="0"/>
          </a:p>
        </p:txBody>
      </p:sp>
      <p:sp>
        <p:nvSpPr>
          <p:cNvPr id="12" name="Marcador de número de diapositiva 1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11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472557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idx="1"/>
          </p:nvPr>
        </p:nvSpPr>
        <p:spPr>
          <a:xfrm>
            <a:off x="7145510" y="4538400"/>
            <a:ext cx="2660100" cy="605100"/>
          </a:xfrm>
        </p:spPr>
        <p:txBody>
          <a:bodyPr/>
          <a:lstStyle/>
          <a:p>
            <a:r>
              <a:rPr lang="es-ES_tradnl" sz="1100" cap="all" dirty="0">
                <a:solidFill>
                  <a:srgbClr val="3A3A3A"/>
                </a:solidFill>
                <a:latin typeface="Arial" charset="0"/>
                <a:ea typeface="Arial" charset="0"/>
                <a:cs typeface="Arial" charset="0"/>
              </a:rPr>
              <a:t>IMPUNIDADCERO.ORG</a:t>
            </a:r>
            <a:endParaRPr lang="es-ES_tradnl" sz="1100" dirty="0"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4" name="Conector recto 3"/>
          <p:cNvCxnSpPr/>
          <p:nvPr/>
        </p:nvCxnSpPr>
        <p:spPr>
          <a:xfrm flipV="1">
            <a:off x="3677779" y="4497289"/>
            <a:ext cx="5466221" cy="38301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cto 4"/>
          <p:cNvCxnSpPr/>
          <p:nvPr/>
        </p:nvCxnSpPr>
        <p:spPr>
          <a:xfrm flipV="1">
            <a:off x="985373" y="5791200"/>
            <a:ext cx="5466221" cy="38301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1181094" y="1550901"/>
            <a:ext cx="52705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lvl="0">
              <a:spcBef>
                <a:spcPts val="750"/>
              </a:spcBef>
              <a:buSzPts val="1800"/>
            </a:pPr>
            <a:br>
              <a:rPr lang="es-ES_tradnl" dirty="0"/>
            </a:br>
            <a:endParaRPr lang="es-ES_tradnl" dirty="0"/>
          </a:p>
          <a:p>
            <a:endParaRPr lang="es-ES_tradnl" dirty="0"/>
          </a:p>
        </p:txBody>
      </p:sp>
      <p:sp>
        <p:nvSpPr>
          <p:cNvPr id="3" name="CuadroTexto 2"/>
          <p:cNvSpPr txBox="1"/>
          <p:nvPr/>
        </p:nvSpPr>
        <p:spPr>
          <a:xfrm>
            <a:off x="4037611" y="957713"/>
            <a:ext cx="4375355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" sz="2000" b="1" dirty="0">
                <a:solidFill>
                  <a:schemeClr val="bg2"/>
                </a:solidFill>
              </a:rPr>
              <a:t>RESULTADO</a:t>
            </a:r>
            <a:endParaRPr lang="es-ES" sz="2000" b="1" dirty="0">
              <a:solidFill>
                <a:schemeClr val="bg2"/>
              </a:solidFill>
            </a:endParaRPr>
          </a:p>
          <a:p>
            <a:endParaRPr lang="es-ES" sz="2000" b="1" dirty="0">
              <a:solidFill>
                <a:schemeClr val="bg2"/>
              </a:solidFill>
            </a:endParaRPr>
          </a:p>
          <a:p>
            <a:r>
              <a:rPr lang="es" sz="2000" dirty="0">
                <a:solidFill>
                  <a:schemeClr val="bg2"/>
                </a:solidFill>
              </a:rPr>
              <a:t>Efectividad en la</a:t>
            </a:r>
            <a:r>
              <a:rPr lang="es-ES" sz="2000" dirty="0">
                <a:solidFill>
                  <a:schemeClr val="bg2"/>
                </a:solidFill>
              </a:rPr>
              <a:t> </a:t>
            </a:r>
            <a:r>
              <a:rPr lang="es" sz="2000" dirty="0">
                <a:solidFill>
                  <a:schemeClr val="bg2"/>
                </a:solidFill>
              </a:rPr>
              <a:t>investigación de ambos sistemas </a:t>
            </a:r>
            <a:endParaRPr lang="es-ES" sz="2000" dirty="0">
              <a:solidFill>
                <a:schemeClr val="bg2"/>
              </a:solidFill>
            </a:endParaRPr>
          </a:p>
          <a:p>
            <a:endParaRPr lang="es-ES" sz="2000" b="1" dirty="0">
              <a:solidFill>
                <a:schemeClr val="bg2"/>
              </a:solidFill>
            </a:endParaRPr>
          </a:p>
          <a:p>
            <a:endParaRPr lang="es-ES" sz="2000" b="1" dirty="0">
              <a:solidFill>
                <a:schemeClr val="bg2"/>
              </a:solidFill>
            </a:endParaRPr>
          </a:p>
          <a:p>
            <a:endParaRPr lang="es-ES" sz="2000" b="1" dirty="0">
              <a:solidFill>
                <a:schemeClr val="bg2"/>
              </a:solidFill>
            </a:endParaRPr>
          </a:p>
          <a:p>
            <a:endParaRPr lang="es-ES" b="1" dirty="0">
              <a:solidFill>
                <a:schemeClr val="bg2"/>
              </a:solidFill>
            </a:endParaRPr>
          </a:p>
          <a:p>
            <a:br>
              <a:rPr lang="es-ES" dirty="0">
                <a:solidFill>
                  <a:schemeClr val="bg2"/>
                </a:solidFill>
              </a:rPr>
            </a:br>
            <a:r>
              <a:rPr lang="es-ES" dirty="0">
                <a:solidFill>
                  <a:schemeClr val="bg2"/>
                </a:solidFill>
              </a:rPr>
              <a:t>Fuente: elaboración propia con información del CNPJ y CNIJ del INEGI y solicitudes de acceso a la información pública. </a:t>
            </a:r>
            <a:endParaRPr lang="es-ES_tradnl" sz="2000" b="1" dirty="0">
              <a:solidFill>
                <a:schemeClr val="bg2"/>
              </a:solidFill>
            </a:endParaRPr>
          </a:p>
          <a:p>
            <a:endParaRPr lang="es-ES" sz="2000" b="1" dirty="0">
              <a:solidFill>
                <a:schemeClr val="bg2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85" b="6872"/>
          <a:stretch/>
        </p:blipFill>
        <p:spPr>
          <a:xfrm>
            <a:off x="229030" y="290946"/>
            <a:ext cx="3694418" cy="4606404"/>
          </a:xfrm>
          <a:prstGeom prst="rect">
            <a:avLst/>
          </a:prstGeom>
        </p:spPr>
      </p:pic>
      <p:sp>
        <p:nvSpPr>
          <p:cNvPr id="8" name="Marcador de número de diapositiva 7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12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218633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idx="1"/>
          </p:nvPr>
        </p:nvSpPr>
        <p:spPr>
          <a:xfrm>
            <a:off x="7145510" y="4538400"/>
            <a:ext cx="2660100" cy="605100"/>
          </a:xfrm>
        </p:spPr>
        <p:txBody>
          <a:bodyPr/>
          <a:lstStyle/>
          <a:p>
            <a:r>
              <a:rPr lang="es-ES_tradnl" sz="1100" cap="all" dirty="0">
                <a:solidFill>
                  <a:srgbClr val="3A3A3A"/>
                </a:solidFill>
                <a:latin typeface="Arial" charset="0"/>
                <a:ea typeface="Arial" charset="0"/>
                <a:cs typeface="Arial" charset="0"/>
              </a:rPr>
              <a:t>IMPUNIDADCERO.ORG</a:t>
            </a:r>
            <a:endParaRPr lang="es-ES_tradnl" sz="1100" dirty="0"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4" name="Conector recto 3"/>
          <p:cNvCxnSpPr/>
          <p:nvPr/>
        </p:nvCxnSpPr>
        <p:spPr>
          <a:xfrm flipV="1">
            <a:off x="3677779" y="4497289"/>
            <a:ext cx="5466221" cy="38301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cto 4"/>
          <p:cNvCxnSpPr/>
          <p:nvPr/>
        </p:nvCxnSpPr>
        <p:spPr>
          <a:xfrm flipV="1">
            <a:off x="985373" y="5791200"/>
            <a:ext cx="5466221" cy="38301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1181094" y="1550901"/>
            <a:ext cx="52705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lvl="0">
              <a:spcBef>
                <a:spcPts val="750"/>
              </a:spcBef>
              <a:buSzPts val="1800"/>
            </a:pPr>
            <a:br>
              <a:rPr lang="es-ES_tradnl" dirty="0"/>
            </a:br>
            <a:endParaRPr lang="es-ES_tradnl" dirty="0"/>
          </a:p>
          <a:p>
            <a:endParaRPr lang="es-ES_tradnl" dirty="0"/>
          </a:p>
        </p:txBody>
      </p:sp>
      <p:sp>
        <p:nvSpPr>
          <p:cNvPr id="3" name="CuadroTexto 2"/>
          <p:cNvSpPr txBox="1"/>
          <p:nvPr/>
        </p:nvSpPr>
        <p:spPr>
          <a:xfrm>
            <a:off x="3990109" y="925162"/>
            <a:ext cx="4375355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" sz="2000" b="1" dirty="0">
                <a:solidFill>
                  <a:schemeClr val="bg2"/>
                </a:solidFill>
              </a:rPr>
              <a:t>RESULTADO</a:t>
            </a:r>
            <a:endParaRPr lang="es-ES" sz="2000" b="1" dirty="0">
              <a:solidFill>
                <a:schemeClr val="bg2"/>
              </a:solidFill>
            </a:endParaRPr>
          </a:p>
          <a:p>
            <a:endParaRPr lang="es-ES" sz="2000" b="1" dirty="0">
              <a:solidFill>
                <a:schemeClr val="bg2"/>
              </a:solidFill>
            </a:endParaRPr>
          </a:p>
          <a:p>
            <a:r>
              <a:rPr lang="es" sz="2000" dirty="0">
                <a:solidFill>
                  <a:schemeClr val="bg2"/>
                </a:solidFill>
              </a:rPr>
              <a:t>Probabilidad de esclarecimiento de los delitos</a:t>
            </a:r>
            <a:endParaRPr lang="es-ES" sz="2000" dirty="0">
              <a:solidFill>
                <a:schemeClr val="bg2"/>
              </a:solidFill>
            </a:endParaRPr>
          </a:p>
          <a:p>
            <a:endParaRPr lang="es-ES" sz="2000" b="1" dirty="0">
              <a:solidFill>
                <a:schemeClr val="bg2"/>
              </a:solidFill>
            </a:endParaRPr>
          </a:p>
          <a:p>
            <a:endParaRPr lang="es-ES" sz="2000" b="1" dirty="0">
              <a:solidFill>
                <a:schemeClr val="bg2"/>
              </a:solidFill>
            </a:endParaRPr>
          </a:p>
          <a:p>
            <a:endParaRPr lang="es-ES" sz="2000" b="1" dirty="0">
              <a:solidFill>
                <a:schemeClr val="bg2"/>
              </a:solidFill>
            </a:endParaRPr>
          </a:p>
          <a:p>
            <a:endParaRPr lang="es-ES" sz="2000" b="1" dirty="0">
              <a:solidFill>
                <a:schemeClr val="bg2"/>
              </a:solidFill>
            </a:endParaRPr>
          </a:p>
          <a:p>
            <a:r>
              <a:rPr lang="es-ES" dirty="0">
                <a:solidFill>
                  <a:schemeClr val="bg2"/>
                </a:solidFill>
              </a:rPr>
              <a:t>Fuente: elaboración propia con información de la ENVIPE, CNPJ y CNIJ del INEGI y solicitudes de acceso a la información pública. </a:t>
            </a:r>
            <a:endParaRPr lang="es-ES" sz="2000" b="1" dirty="0">
              <a:solidFill>
                <a:schemeClr val="bg2"/>
              </a:solidFill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56" b="3965"/>
          <a:stretch/>
        </p:blipFill>
        <p:spPr>
          <a:xfrm>
            <a:off x="356321" y="271583"/>
            <a:ext cx="3633788" cy="4597301"/>
          </a:xfrm>
          <a:prstGeom prst="rect">
            <a:avLst/>
          </a:prstGeom>
        </p:spPr>
      </p:pic>
      <p:sp>
        <p:nvSpPr>
          <p:cNvPr id="7" name="Marcador de número de diapositiva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13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338063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idx="1"/>
          </p:nvPr>
        </p:nvSpPr>
        <p:spPr>
          <a:xfrm>
            <a:off x="7145510" y="4538400"/>
            <a:ext cx="2660100" cy="605100"/>
          </a:xfrm>
        </p:spPr>
        <p:txBody>
          <a:bodyPr/>
          <a:lstStyle/>
          <a:p>
            <a:r>
              <a:rPr lang="es-ES_tradnl" sz="1100" cap="all" dirty="0">
                <a:solidFill>
                  <a:srgbClr val="3A3A3A"/>
                </a:solidFill>
                <a:latin typeface="Arial" charset="0"/>
                <a:ea typeface="Arial" charset="0"/>
                <a:cs typeface="Arial" charset="0"/>
              </a:rPr>
              <a:t>IMPUNIDADCERO.ORG</a:t>
            </a:r>
            <a:endParaRPr lang="es-ES_tradnl" sz="1100" dirty="0"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4" name="Conector recto 3"/>
          <p:cNvCxnSpPr/>
          <p:nvPr/>
        </p:nvCxnSpPr>
        <p:spPr>
          <a:xfrm flipV="1">
            <a:off x="3677779" y="4497289"/>
            <a:ext cx="5466221" cy="38301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cto 4"/>
          <p:cNvCxnSpPr/>
          <p:nvPr/>
        </p:nvCxnSpPr>
        <p:spPr>
          <a:xfrm flipV="1">
            <a:off x="985373" y="5791200"/>
            <a:ext cx="5466221" cy="38301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1181094" y="1550901"/>
            <a:ext cx="52705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lvl="0">
              <a:spcBef>
                <a:spcPts val="750"/>
              </a:spcBef>
              <a:buSzPts val="1800"/>
            </a:pPr>
            <a:br>
              <a:rPr lang="es-ES_tradnl" dirty="0"/>
            </a:br>
            <a:endParaRPr lang="es-ES_tradnl" dirty="0"/>
          </a:p>
          <a:p>
            <a:endParaRPr lang="es-ES_tradnl" dirty="0"/>
          </a:p>
        </p:txBody>
      </p:sp>
      <p:sp>
        <p:nvSpPr>
          <p:cNvPr id="3" name="CuadroTexto 2"/>
          <p:cNvSpPr txBox="1"/>
          <p:nvPr/>
        </p:nvSpPr>
        <p:spPr>
          <a:xfrm>
            <a:off x="3859480" y="910211"/>
            <a:ext cx="4375355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" sz="2000" b="1" dirty="0">
                <a:solidFill>
                  <a:schemeClr val="bg2"/>
                </a:solidFill>
              </a:rPr>
              <a:t>RESULTADO</a:t>
            </a:r>
            <a:endParaRPr lang="es-ES" sz="2000" b="1" dirty="0">
              <a:solidFill>
                <a:schemeClr val="bg2"/>
              </a:solidFill>
            </a:endParaRPr>
          </a:p>
          <a:p>
            <a:endParaRPr lang="es-ES" sz="2000" b="1" dirty="0">
              <a:solidFill>
                <a:schemeClr val="bg2"/>
              </a:solidFill>
            </a:endParaRPr>
          </a:p>
          <a:p>
            <a:r>
              <a:rPr lang="es" sz="2000" dirty="0">
                <a:solidFill>
                  <a:schemeClr val="bg2"/>
                </a:solidFill>
              </a:rPr>
              <a:t>Porcentaje de personas</a:t>
            </a:r>
            <a:r>
              <a:rPr lang="es-ES" sz="2000" dirty="0">
                <a:solidFill>
                  <a:schemeClr val="bg2"/>
                </a:solidFill>
              </a:rPr>
              <a:t> mayores de 18 años</a:t>
            </a:r>
            <a:r>
              <a:rPr lang="es" sz="2000" dirty="0">
                <a:solidFill>
                  <a:schemeClr val="bg2"/>
                </a:solidFill>
              </a:rPr>
              <a:t> que manifiestan tener “mucha confianza” en el</a:t>
            </a:r>
            <a:r>
              <a:rPr lang="es-ES" sz="2000" dirty="0">
                <a:solidFill>
                  <a:schemeClr val="bg2"/>
                </a:solidFill>
              </a:rPr>
              <a:t> Ministerio Público</a:t>
            </a:r>
          </a:p>
          <a:p>
            <a:endParaRPr lang="es-ES" sz="2000" b="1" dirty="0">
              <a:solidFill>
                <a:schemeClr val="bg2"/>
              </a:solidFill>
            </a:endParaRPr>
          </a:p>
          <a:p>
            <a:endParaRPr lang="es-ES" sz="2000" b="1" dirty="0">
              <a:solidFill>
                <a:schemeClr val="bg2"/>
              </a:solidFill>
            </a:endParaRPr>
          </a:p>
          <a:p>
            <a:endParaRPr lang="es-ES" sz="2000" b="1" dirty="0">
              <a:solidFill>
                <a:schemeClr val="bg2"/>
              </a:solidFill>
            </a:endParaRPr>
          </a:p>
          <a:p>
            <a:endParaRPr lang="es-ES" dirty="0">
              <a:solidFill>
                <a:schemeClr val="bg2"/>
              </a:solidFill>
            </a:endParaRPr>
          </a:p>
          <a:p>
            <a:r>
              <a:rPr lang="es-ES" dirty="0">
                <a:solidFill>
                  <a:schemeClr val="bg2"/>
                </a:solidFill>
              </a:rPr>
              <a:t>Fuente: elaboración propia con información del ENVIPE 2017 del INEGI.</a:t>
            </a:r>
            <a:endParaRPr lang="es-ES_tradnl" dirty="0">
              <a:solidFill>
                <a:schemeClr val="bg2"/>
              </a:solidFill>
            </a:endParaRPr>
          </a:p>
          <a:p>
            <a:endParaRPr lang="es-ES_tradnl" sz="2000" b="1" dirty="0">
              <a:solidFill>
                <a:schemeClr val="bg2"/>
              </a:solidFill>
            </a:endParaRPr>
          </a:p>
          <a:p>
            <a:endParaRPr lang="es-ES" sz="2000" b="1" dirty="0">
              <a:solidFill>
                <a:schemeClr val="bg2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15" b="4403"/>
          <a:stretch/>
        </p:blipFill>
        <p:spPr>
          <a:xfrm>
            <a:off x="273749" y="270164"/>
            <a:ext cx="3612710" cy="4570786"/>
          </a:xfrm>
          <a:prstGeom prst="rect">
            <a:avLst/>
          </a:prstGeom>
        </p:spPr>
      </p:pic>
      <p:sp>
        <p:nvSpPr>
          <p:cNvPr id="8" name="Marcador de número de diapositiva 7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14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150080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idx="1"/>
          </p:nvPr>
        </p:nvSpPr>
        <p:spPr>
          <a:xfrm>
            <a:off x="7145510" y="4538400"/>
            <a:ext cx="2660100" cy="605100"/>
          </a:xfrm>
        </p:spPr>
        <p:txBody>
          <a:bodyPr/>
          <a:lstStyle/>
          <a:p>
            <a:r>
              <a:rPr lang="es-ES_tradnl" sz="1100" cap="all" dirty="0">
                <a:solidFill>
                  <a:srgbClr val="3A3A3A"/>
                </a:solidFill>
                <a:latin typeface="Arial" charset="0"/>
                <a:ea typeface="Arial" charset="0"/>
                <a:cs typeface="Arial" charset="0"/>
              </a:rPr>
              <a:t>IMPUNIDADCERO.ORG</a:t>
            </a:r>
            <a:endParaRPr lang="es-ES_tradnl" sz="1100" dirty="0"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4" name="Conector recto 3"/>
          <p:cNvCxnSpPr/>
          <p:nvPr/>
        </p:nvCxnSpPr>
        <p:spPr>
          <a:xfrm flipV="1">
            <a:off x="3677779" y="4497289"/>
            <a:ext cx="5466221" cy="38301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cto 4"/>
          <p:cNvCxnSpPr/>
          <p:nvPr/>
        </p:nvCxnSpPr>
        <p:spPr>
          <a:xfrm flipV="1">
            <a:off x="985373" y="5791200"/>
            <a:ext cx="5466221" cy="38301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1181094" y="1550901"/>
            <a:ext cx="52705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lvl="0">
              <a:spcBef>
                <a:spcPts val="750"/>
              </a:spcBef>
              <a:buSzPts val="1800"/>
            </a:pPr>
            <a:br>
              <a:rPr lang="es-ES_tradnl" dirty="0"/>
            </a:br>
            <a:endParaRPr lang="es-ES_tradnl" dirty="0"/>
          </a:p>
          <a:p>
            <a:endParaRPr lang="es-ES_tradnl" dirty="0"/>
          </a:p>
        </p:txBody>
      </p:sp>
      <p:sp>
        <p:nvSpPr>
          <p:cNvPr id="3" name="CuadroTexto 2"/>
          <p:cNvSpPr txBox="1"/>
          <p:nvPr/>
        </p:nvSpPr>
        <p:spPr>
          <a:xfrm>
            <a:off x="3906981" y="911905"/>
            <a:ext cx="4375355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" sz="2000" b="1" dirty="0">
                <a:solidFill>
                  <a:schemeClr val="bg2"/>
                </a:solidFill>
              </a:rPr>
              <a:t>RESULTADO</a:t>
            </a:r>
            <a:endParaRPr lang="es-ES" sz="2000" b="1" dirty="0">
              <a:solidFill>
                <a:schemeClr val="bg2"/>
              </a:solidFill>
            </a:endParaRPr>
          </a:p>
          <a:p>
            <a:endParaRPr lang="es-ES" sz="2000" b="1" dirty="0">
              <a:solidFill>
                <a:schemeClr val="bg2"/>
              </a:solidFill>
            </a:endParaRPr>
          </a:p>
          <a:p>
            <a:r>
              <a:rPr lang="es" sz="2000" dirty="0">
                <a:solidFill>
                  <a:schemeClr val="bg2"/>
                </a:solidFill>
              </a:rPr>
              <a:t>Efectividad en cumplimiento de órdenes de aprehensión</a:t>
            </a:r>
            <a:endParaRPr lang="es-ES_tradnl" sz="2000" b="1" dirty="0">
              <a:solidFill>
                <a:schemeClr val="bg2"/>
              </a:solidFill>
            </a:endParaRPr>
          </a:p>
          <a:p>
            <a:endParaRPr lang="es-ES" sz="2000" b="1" dirty="0">
              <a:solidFill>
                <a:schemeClr val="bg2"/>
              </a:solidFill>
            </a:endParaRPr>
          </a:p>
          <a:p>
            <a:endParaRPr lang="es-ES" sz="2000" b="1" dirty="0">
              <a:solidFill>
                <a:schemeClr val="bg2"/>
              </a:solidFill>
            </a:endParaRPr>
          </a:p>
          <a:p>
            <a:endParaRPr lang="es-ES" sz="2000" b="1" dirty="0">
              <a:solidFill>
                <a:schemeClr val="bg2"/>
              </a:solidFill>
            </a:endParaRPr>
          </a:p>
          <a:p>
            <a:endParaRPr lang="es-ES" sz="2000" b="1" dirty="0">
              <a:solidFill>
                <a:schemeClr val="bg2"/>
              </a:solidFill>
            </a:endParaRPr>
          </a:p>
          <a:p>
            <a:br>
              <a:rPr lang="es-ES" dirty="0">
                <a:solidFill>
                  <a:schemeClr val="bg2"/>
                </a:solidFill>
              </a:rPr>
            </a:br>
            <a:r>
              <a:rPr lang="es-ES" dirty="0">
                <a:solidFill>
                  <a:schemeClr val="bg2"/>
                </a:solidFill>
              </a:rPr>
              <a:t>Fuente: elaboración propia con información del CNPJ 2017 del INEGI.</a:t>
            </a:r>
            <a:endParaRPr lang="es-ES_tradnl" dirty="0">
              <a:solidFill>
                <a:schemeClr val="bg2"/>
              </a:solidFill>
            </a:endParaRPr>
          </a:p>
          <a:p>
            <a:endParaRPr lang="es-ES" sz="2000" b="1" dirty="0">
              <a:solidFill>
                <a:schemeClr val="bg2"/>
              </a:solidFill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64" b="8166"/>
          <a:stretch/>
        </p:blipFill>
        <p:spPr>
          <a:xfrm>
            <a:off x="268089" y="240689"/>
            <a:ext cx="3628501" cy="4641825"/>
          </a:xfrm>
          <a:prstGeom prst="rect">
            <a:avLst/>
          </a:prstGeom>
        </p:spPr>
      </p:pic>
      <p:sp>
        <p:nvSpPr>
          <p:cNvPr id="7" name="Marcador de número de diapositiva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15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926501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idx="1"/>
          </p:nvPr>
        </p:nvSpPr>
        <p:spPr>
          <a:xfrm>
            <a:off x="7145510" y="4538400"/>
            <a:ext cx="2660100" cy="605100"/>
          </a:xfrm>
        </p:spPr>
        <p:txBody>
          <a:bodyPr/>
          <a:lstStyle/>
          <a:p>
            <a:r>
              <a:rPr lang="es-ES_tradnl" sz="1100" cap="all" dirty="0">
                <a:solidFill>
                  <a:srgbClr val="3A3A3A"/>
                </a:solidFill>
                <a:latin typeface="Arial" charset="0"/>
                <a:ea typeface="Arial" charset="0"/>
                <a:cs typeface="Arial" charset="0"/>
              </a:rPr>
              <a:t>IMPUNIDADCERO.ORG</a:t>
            </a:r>
            <a:endParaRPr lang="es-ES_tradnl" sz="1100" dirty="0"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4" name="Conector recto 3"/>
          <p:cNvCxnSpPr/>
          <p:nvPr/>
        </p:nvCxnSpPr>
        <p:spPr>
          <a:xfrm flipV="1">
            <a:off x="3677779" y="4497289"/>
            <a:ext cx="5466221" cy="38301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cto 4"/>
          <p:cNvCxnSpPr/>
          <p:nvPr/>
        </p:nvCxnSpPr>
        <p:spPr>
          <a:xfrm flipV="1">
            <a:off x="985373" y="5791200"/>
            <a:ext cx="5466221" cy="38301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1181094" y="1550901"/>
            <a:ext cx="52705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lvl="0">
              <a:spcBef>
                <a:spcPts val="750"/>
              </a:spcBef>
              <a:buSzPts val="1800"/>
            </a:pPr>
            <a:br>
              <a:rPr lang="es-ES_tradnl" dirty="0"/>
            </a:br>
            <a:endParaRPr lang="es-ES_tradnl" dirty="0"/>
          </a:p>
          <a:p>
            <a:endParaRPr lang="es-ES_tradnl" dirty="0"/>
          </a:p>
        </p:txBody>
      </p:sp>
      <p:sp>
        <p:nvSpPr>
          <p:cNvPr id="3" name="CuadroTexto 2"/>
          <p:cNvSpPr txBox="1"/>
          <p:nvPr/>
        </p:nvSpPr>
        <p:spPr>
          <a:xfrm>
            <a:off x="3859481" y="985826"/>
            <a:ext cx="4375355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" sz="2000" b="1" dirty="0">
                <a:solidFill>
                  <a:schemeClr val="bg2"/>
                </a:solidFill>
              </a:rPr>
              <a:t>POLÍTICA CRIMINAL</a:t>
            </a:r>
            <a:endParaRPr lang="es-ES" sz="2000" b="1" dirty="0">
              <a:solidFill>
                <a:schemeClr val="bg2"/>
              </a:solidFill>
            </a:endParaRPr>
          </a:p>
          <a:p>
            <a:endParaRPr lang="es-ES" sz="2000" b="1" dirty="0">
              <a:solidFill>
                <a:schemeClr val="bg2"/>
              </a:solidFill>
            </a:endParaRPr>
          </a:p>
          <a:p>
            <a:r>
              <a:rPr lang="es" sz="2000" dirty="0">
                <a:solidFill>
                  <a:schemeClr val="bg2"/>
                </a:solidFill>
              </a:rPr>
              <a:t>Impunidad en homicidio </a:t>
            </a:r>
            <a:r>
              <a:rPr lang="es-ES" sz="2000" dirty="0">
                <a:solidFill>
                  <a:schemeClr val="bg2"/>
                </a:solidFill>
              </a:rPr>
              <a:t>intencional por estado</a:t>
            </a:r>
          </a:p>
          <a:p>
            <a:endParaRPr lang="es-ES" sz="2000" b="1" dirty="0">
              <a:solidFill>
                <a:schemeClr val="bg2"/>
              </a:solidFill>
            </a:endParaRPr>
          </a:p>
          <a:p>
            <a:endParaRPr lang="es-ES" sz="2000" b="1" dirty="0">
              <a:solidFill>
                <a:schemeClr val="bg2"/>
              </a:solidFill>
            </a:endParaRPr>
          </a:p>
          <a:p>
            <a:endParaRPr lang="es-ES" sz="2000" b="1" dirty="0">
              <a:solidFill>
                <a:schemeClr val="bg2"/>
              </a:solidFill>
            </a:endParaRPr>
          </a:p>
          <a:p>
            <a:endParaRPr lang="es-ES" sz="2000" b="1" dirty="0">
              <a:solidFill>
                <a:schemeClr val="bg2"/>
              </a:solidFill>
            </a:endParaRPr>
          </a:p>
          <a:p>
            <a:br>
              <a:rPr lang="es-ES" dirty="0">
                <a:solidFill>
                  <a:schemeClr val="bg2"/>
                </a:solidFill>
              </a:rPr>
            </a:br>
            <a:r>
              <a:rPr lang="es-ES" dirty="0">
                <a:solidFill>
                  <a:schemeClr val="bg2"/>
                </a:solidFill>
              </a:rPr>
              <a:t>Fuente: elaboración propia con información del CNPJ 2017 del INEGI.</a:t>
            </a:r>
            <a:endParaRPr lang="es-ES_tradnl" dirty="0">
              <a:solidFill>
                <a:schemeClr val="bg2"/>
              </a:solidFill>
            </a:endParaRPr>
          </a:p>
          <a:p>
            <a:endParaRPr lang="es-ES_tradnl" sz="2000" b="1" dirty="0">
              <a:solidFill>
                <a:schemeClr val="bg2"/>
              </a:solidFill>
            </a:endParaRPr>
          </a:p>
          <a:p>
            <a:endParaRPr lang="es-ES" sz="2000" b="1" dirty="0">
              <a:solidFill>
                <a:schemeClr val="bg2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03" b="7631"/>
          <a:stretch/>
        </p:blipFill>
        <p:spPr>
          <a:xfrm>
            <a:off x="210741" y="235531"/>
            <a:ext cx="3601996" cy="4596242"/>
          </a:xfrm>
          <a:prstGeom prst="rect">
            <a:avLst/>
          </a:prstGeom>
        </p:spPr>
      </p:pic>
      <p:sp>
        <p:nvSpPr>
          <p:cNvPr id="8" name="Marcador de número de diapositiva 7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16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299589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34F3219-4B9F-E14E-B5E2-C18A57BE58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931" b="10213"/>
          <a:stretch/>
        </p:blipFill>
        <p:spPr>
          <a:xfrm>
            <a:off x="126874" y="206671"/>
            <a:ext cx="3832283" cy="4648459"/>
          </a:xfrm>
          <a:prstGeom prst="rect">
            <a:avLst/>
          </a:prstGeom>
        </p:spPr>
      </p:pic>
      <p:sp>
        <p:nvSpPr>
          <p:cNvPr id="6" name="CuadroTexto 2">
            <a:extLst>
              <a:ext uri="{FF2B5EF4-FFF2-40B4-BE49-F238E27FC236}">
                <a16:creationId xmlns:a16="http://schemas.microsoft.com/office/drawing/2014/main" id="{311DCEFC-0630-A141-B3CA-7205CABD41D3}"/>
              </a:ext>
            </a:extLst>
          </p:cNvPr>
          <p:cNvSpPr txBox="1"/>
          <p:nvPr/>
        </p:nvSpPr>
        <p:spPr>
          <a:xfrm>
            <a:off x="4100205" y="843875"/>
            <a:ext cx="4375355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" sz="2000" b="1" dirty="0">
                <a:solidFill>
                  <a:schemeClr val="bg2">
                    <a:lumMod val="75000"/>
                  </a:schemeClr>
                </a:solidFill>
              </a:rPr>
              <a:t>Impunidad para homicidio intencional en el mundo</a:t>
            </a:r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  <a:p>
            <a:br>
              <a:rPr lang="es-ES_tradnl" dirty="0">
                <a:solidFill>
                  <a:schemeClr val="bg2">
                    <a:lumMod val="75000"/>
                  </a:schemeClr>
                </a:solidFill>
              </a:rPr>
            </a:br>
            <a:br>
              <a:rPr lang="es-ES_tradnl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s-ES_tradnl" dirty="0">
                <a:solidFill>
                  <a:schemeClr val="bg2">
                    <a:lumMod val="75000"/>
                  </a:schemeClr>
                </a:solidFill>
              </a:rPr>
              <a:t>Fuente: elaboraci</a:t>
            </a:r>
            <a:r>
              <a:rPr lang="es-ES" dirty="0">
                <a:solidFill>
                  <a:schemeClr val="bg2">
                    <a:lumMod val="75000"/>
                  </a:schemeClr>
                </a:solidFill>
              </a:rPr>
              <a:t>ón propia con información de la Oficina de las Naciones Unidas de la Droga y el Delito.</a:t>
            </a:r>
            <a:endParaRPr lang="es-ES_tradnl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cxnSp>
        <p:nvCxnSpPr>
          <p:cNvPr id="5" name="Conector recto 3">
            <a:extLst>
              <a:ext uri="{FF2B5EF4-FFF2-40B4-BE49-F238E27FC236}">
                <a16:creationId xmlns:a16="http://schemas.microsoft.com/office/drawing/2014/main" id="{83E1CC32-1949-5B4F-9D68-44CB11B98C2F}"/>
              </a:ext>
            </a:extLst>
          </p:cNvPr>
          <p:cNvCxnSpPr/>
          <p:nvPr/>
        </p:nvCxnSpPr>
        <p:spPr>
          <a:xfrm flipV="1">
            <a:off x="3959157" y="4497290"/>
            <a:ext cx="5184843" cy="38300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Marcador de texto 1">
            <a:extLst>
              <a:ext uri="{FF2B5EF4-FFF2-40B4-BE49-F238E27FC236}">
                <a16:creationId xmlns:a16="http://schemas.microsoft.com/office/drawing/2014/main" id="{8CD28D25-7154-1C45-A679-F2B916EB80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45510" y="4538400"/>
            <a:ext cx="2660100" cy="605100"/>
          </a:xfrm>
        </p:spPr>
        <p:txBody>
          <a:bodyPr/>
          <a:lstStyle/>
          <a:p>
            <a:r>
              <a:rPr lang="es-ES_tradnl" sz="1100" cap="all" dirty="0">
                <a:solidFill>
                  <a:srgbClr val="3A3A3A"/>
                </a:solidFill>
                <a:latin typeface="Arial" charset="0"/>
                <a:ea typeface="Arial" charset="0"/>
                <a:cs typeface="Arial" charset="0"/>
              </a:rPr>
              <a:t>IMPUNIDADCERO.ORG</a:t>
            </a:r>
            <a:endParaRPr lang="es-ES_tradnl" sz="11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17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160983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idx="1"/>
          </p:nvPr>
        </p:nvSpPr>
        <p:spPr>
          <a:xfrm>
            <a:off x="7145510" y="4538400"/>
            <a:ext cx="2660100" cy="605100"/>
          </a:xfrm>
        </p:spPr>
        <p:txBody>
          <a:bodyPr/>
          <a:lstStyle/>
          <a:p>
            <a:r>
              <a:rPr lang="es-ES_tradnl" sz="1100" cap="all" dirty="0">
                <a:solidFill>
                  <a:srgbClr val="3A3A3A"/>
                </a:solidFill>
                <a:latin typeface="Arial" charset="0"/>
                <a:ea typeface="Arial" charset="0"/>
                <a:cs typeface="Arial" charset="0"/>
              </a:rPr>
              <a:t>IMPUNIDADCERO.ORG</a:t>
            </a:r>
            <a:endParaRPr lang="es-ES_tradnl" sz="1100" dirty="0"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4" name="Conector recto 3"/>
          <p:cNvCxnSpPr/>
          <p:nvPr/>
        </p:nvCxnSpPr>
        <p:spPr>
          <a:xfrm flipV="1">
            <a:off x="3677779" y="4497289"/>
            <a:ext cx="5466221" cy="38301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cto 4"/>
          <p:cNvCxnSpPr/>
          <p:nvPr/>
        </p:nvCxnSpPr>
        <p:spPr>
          <a:xfrm flipV="1">
            <a:off x="985373" y="5791200"/>
            <a:ext cx="5466221" cy="38301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1181094" y="1550901"/>
            <a:ext cx="52705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lvl="0">
              <a:spcBef>
                <a:spcPts val="750"/>
              </a:spcBef>
              <a:buSzPts val="1800"/>
            </a:pPr>
            <a:br>
              <a:rPr lang="es-ES_tradnl" dirty="0"/>
            </a:br>
            <a:endParaRPr lang="es-ES_tradnl" dirty="0"/>
          </a:p>
          <a:p>
            <a:endParaRPr lang="es-ES_tradnl" dirty="0"/>
          </a:p>
        </p:txBody>
      </p:sp>
      <p:sp>
        <p:nvSpPr>
          <p:cNvPr id="3" name="CuadroTexto 2"/>
          <p:cNvSpPr txBox="1"/>
          <p:nvPr/>
        </p:nvSpPr>
        <p:spPr>
          <a:xfrm>
            <a:off x="3895106" y="945837"/>
            <a:ext cx="437535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" sz="2000" b="1" dirty="0">
                <a:solidFill>
                  <a:schemeClr val="bg2"/>
                </a:solidFill>
              </a:rPr>
              <a:t>POLÍTICA CRIMINAL </a:t>
            </a:r>
            <a:endParaRPr lang="es-ES" sz="2000" b="1" dirty="0">
              <a:solidFill>
                <a:schemeClr val="bg2"/>
              </a:solidFill>
            </a:endParaRPr>
          </a:p>
          <a:p>
            <a:endParaRPr lang="es-ES" sz="2000" b="1" dirty="0">
              <a:solidFill>
                <a:schemeClr val="bg2"/>
              </a:solidFill>
            </a:endParaRPr>
          </a:p>
          <a:p>
            <a:r>
              <a:rPr lang="es" sz="2000" dirty="0">
                <a:solidFill>
                  <a:schemeClr val="bg2"/>
                </a:solidFill>
              </a:rPr>
              <a:t>Proporción de condenas menores a tres años</a:t>
            </a:r>
            <a:r>
              <a:rPr lang="es-ES" sz="2000" dirty="0">
                <a:solidFill>
                  <a:schemeClr val="bg2"/>
                </a:solidFill>
              </a:rPr>
              <a:t> de prisión</a:t>
            </a:r>
          </a:p>
          <a:p>
            <a:endParaRPr lang="es-ES" sz="2000" b="1" dirty="0">
              <a:solidFill>
                <a:schemeClr val="bg2"/>
              </a:solidFill>
            </a:endParaRPr>
          </a:p>
          <a:p>
            <a:endParaRPr lang="es-ES" sz="2000" b="1" dirty="0">
              <a:solidFill>
                <a:schemeClr val="bg2"/>
              </a:solidFill>
            </a:endParaRPr>
          </a:p>
          <a:p>
            <a:endParaRPr lang="es-ES" sz="2000" b="1" dirty="0">
              <a:solidFill>
                <a:schemeClr val="bg2"/>
              </a:solidFill>
            </a:endParaRPr>
          </a:p>
          <a:p>
            <a:endParaRPr lang="es-ES" sz="2000" b="1" dirty="0">
              <a:solidFill>
                <a:schemeClr val="bg2"/>
              </a:solidFill>
            </a:endParaRPr>
          </a:p>
          <a:p>
            <a:r>
              <a:rPr lang="es-ES" dirty="0">
                <a:solidFill>
                  <a:schemeClr val="bg2"/>
                </a:solidFill>
              </a:rPr>
              <a:t>Fuente: elaboración propia con información del CNPJ 2014-2017 (año más confiable para cada entidad), INEGI.</a:t>
            </a:r>
            <a:endParaRPr lang="es-ES_tradnl" dirty="0">
              <a:solidFill>
                <a:schemeClr val="bg2"/>
              </a:solidFill>
            </a:endParaRPr>
          </a:p>
          <a:p>
            <a:r>
              <a:rPr lang="es-ES" dirty="0">
                <a:solidFill>
                  <a:schemeClr val="bg2"/>
                </a:solidFill>
              </a:rPr>
              <a:t> </a:t>
            </a:r>
            <a:endParaRPr lang="es-ES_tradnl" dirty="0">
              <a:solidFill>
                <a:schemeClr val="bg2"/>
              </a:solidFill>
            </a:endParaRPr>
          </a:p>
          <a:p>
            <a:endParaRPr lang="es-ES_tradnl" sz="2000" b="1" dirty="0">
              <a:solidFill>
                <a:schemeClr val="bg2"/>
              </a:solidFill>
            </a:endParaRPr>
          </a:p>
          <a:p>
            <a:endParaRPr lang="es-ES" sz="2000" b="1" dirty="0">
              <a:solidFill>
                <a:schemeClr val="bg2"/>
              </a:solidFill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80" b="6093"/>
          <a:stretch/>
        </p:blipFill>
        <p:spPr>
          <a:xfrm>
            <a:off x="288423" y="257393"/>
            <a:ext cx="3606683" cy="4611491"/>
          </a:xfrm>
          <a:prstGeom prst="rect">
            <a:avLst/>
          </a:prstGeom>
        </p:spPr>
      </p:pic>
      <p:sp>
        <p:nvSpPr>
          <p:cNvPr id="7" name="Marcador de número de diapositiva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18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866204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Shape 400"/>
          <p:cNvSpPr txBox="1">
            <a:spLocks noGrp="1"/>
          </p:cNvSpPr>
          <p:nvPr>
            <p:ph type="ctrTitle" idx="4294967295"/>
          </p:nvPr>
        </p:nvSpPr>
        <p:spPr>
          <a:xfrm>
            <a:off x="283000" y="71150"/>
            <a:ext cx="475095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s" sz="2000" b="1" dirty="0">
                <a:solidFill>
                  <a:schemeClr val="bg2"/>
                </a:solidFill>
              </a:rPr>
              <a:t>Valores óptimos para los indicadores</a:t>
            </a:r>
            <a:endParaRPr sz="2000" b="1" dirty="0">
              <a:solidFill>
                <a:schemeClr val="bg2"/>
              </a:solidFill>
            </a:endParaRPr>
          </a:p>
        </p:txBody>
      </p:sp>
      <p:sp>
        <p:nvSpPr>
          <p:cNvPr id="401" name="Shape 401"/>
          <p:cNvSpPr/>
          <p:nvPr/>
        </p:nvSpPr>
        <p:spPr>
          <a:xfrm>
            <a:off x="149925" y="808800"/>
            <a:ext cx="4365900" cy="3926400"/>
          </a:xfrm>
          <a:prstGeom prst="rect">
            <a:avLst/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2"/>
              </a:solidFill>
            </a:endParaRPr>
          </a:p>
        </p:txBody>
      </p:sp>
      <p:sp>
        <p:nvSpPr>
          <p:cNvPr id="402" name="Shape 402"/>
          <p:cNvSpPr/>
          <p:nvPr/>
        </p:nvSpPr>
        <p:spPr>
          <a:xfrm>
            <a:off x="4671500" y="808800"/>
            <a:ext cx="4311000" cy="3926400"/>
          </a:xfrm>
          <a:prstGeom prst="rect">
            <a:avLst/>
          </a:prstGeom>
          <a:solidFill>
            <a:srgbClr val="F9CB9C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2"/>
              </a:solidFill>
            </a:endParaRPr>
          </a:p>
        </p:txBody>
      </p:sp>
      <p:sp>
        <p:nvSpPr>
          <p:cNvPr id="403" name="Shape 403"/>
          <p:cNvSpPr txBox="1"/>
          <p:nvPr/>
        </p:nvSpPr>
        <p:spPr>
          <a:xfrm>
            <a:off x="1037175" y="1043988"/>
            <a:ext cx="2591400" cy="4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700" b="1" dirty="0">
                <a:solidFill>
                  <a:schemeClr val="tx1"/>
                </a:solidFill>
              </a:rPr>
              <a:t>Más es mejor</a:t>
            </a:r>
            <a:r>
              <a:rPr lang="es" sz="1700" dirty="0">
                <a:solidFill>
                  <a:schemeClr val="tx1"/>
                </a:solidFill>
              </a:rPr>
              <a:t> </a:t>
            </a:r>
            <a:endParaRPr sz="1700" dirty="0">
              <a:solidFill>
                <a:schemeClr val="tx1"/>
              </a:solidFill>
            </a:endParaRPr>
          </a:p>
        </p:txBody>
      </p:sp>
      <p:sp>
        <p:nvSpPr>
          <p:cNvPr id="404" name="Shape 404"/>
          <p:cNvSpPr txBox="1"/>
          <p:nvPr/>
        </p:nvSpPr>
        <p:spPr>
          <a:xfrm>
            <a:off x="5403075" y="1048476"/>
            <a:ext cx="2591400" cy="4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700" b="1" dirty="0">
                <a:solidFill>
                  <a:schemeClr val="tx1"/>
                </a:solidFill>
              </a:rPr>
              <a:t>Menos es </a:t>
            </a:r>
            <a:r>
              <a:rPr lang="es" sz="1700" dirty="0">
                <a:solidFill>
                  <a:schemeClr val="tx1"/>
                </a:solidFill>
              </a:rPr>
              <a:t> </a:t>
            </a:r>
            <a:r>
              <a:rPr lang="es" sz="1700" b="1" dirty="0">
                <a:solidFill>
                  <a:schemeClr val="tx1"/>
                </a:solidFill>
              </a:rPr>
              <a:t>mejor</a:t>
            </a:r>
            <a:endParaRPr sz="1700" b="1" dirty="0">
              <a:solidFill>
                <a:schemeClr val="tx1"/>
              </a:solidFill>
            </a:endParaRPr>
          </a:p>
        </p:txBody>
      </p:sp>
      <p:sp>
        <p:nvSpPr>
          <p:cNvPr id="405" name="Shape 405"/>
          <p:cNvSpPr txBox="1"/>
          <p:nvPr/>
        </p:nvSpPr>
        <p:spPr>
          <a:xfrm>
            <a:off x="4570725" y="1623200"/>
            <a:ext cx="4256100" cy="24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just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s" dirty="0">
                <a:solidFill>
                  <a:schemeClr val="tx1"/>
                </a:solidFill>
              </a:rPr>
              <a:t>Tiempo de espera de los denunciantes para ser atendidos (ENVIPE INEGI): 30 minutos</a:t>
            </a:r>
            <a:r>
              <a:rPr lang="es-ES" dirty="0">
                <a:solidFill>
                  <a:schemeClr val="tx1"/>
                </a:solidFill>
              </a:rPr>
              <a:t> </a:t>
            </a:r>
            <a:r>
              <a:rPr lang="es" dirty="0">
                <a:solidFill>
                  <a:schemeClr val="tx1"/>
                </a:solidFill>
              </a:rPr>
              <a:t>= 100 puntos.</a:t>
            </a:r>
            <a:endParaRPr dirty="0">
              <a:solidFill>
                <a:schemeClr val="tx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tx1"/>
              </a:solidFill>
            </a:endParaRPr>
          </a:p>
          <a:p>
            <a:pPr marL="457200" lvl="0" indent="-3175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s" dirty="0">
                <a:solidFill>
                  <a:schemeClr val="tx1"/>
                </a:solidFill>
              </a:rPr>
              <a:t>Impunidad en homicidio intencional (SESNSP, CNIJ INEGI y sistema de acceso a la información pública): 0% = 100 puntos.</a:t>
            </a:r>
            <a:endParaRPr dirty="0">
              <a:solidFill>
                <a:schemeClr val="tx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tx1"/>
              </a:solidFill>
            </a:endParaRPr>
          </a:p>
          <a:p>
            <a:pPr marL="457200" lvl="0" indent="-3175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s" dirty="0">
                <a:solidFill>
                  <a:schemeClr val="tx1"/>
                </a:solidFill>
              </a:rPr>
              <a:t>Porcentaje de sanciones de menos de tres años de prisión (CNIJ INEGI): 10% = 100  puntos.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406" name="Shape 406"/>
          <p:cNvSpPr txBox="1"/>
          <p:nvPr/>
        </p:nvSpPr>
        <p:spPr>
          <a:xfrm>
            <a:off x="0" y="1623200"/>
            <a:ext cx="4365900" cy="263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just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s" dirty="0">
                <a:solidFill>
                  <a:schemeClr val="tx1"/>
                </a:solidFill>
              </a:rPr>
              <a:t>Porcentaje de efectividad en la resolución de investigaciones de ambos sistemas (CNPJ INEGI): 85% = 100 puntos.</a:t>
            </a:r>
            <a:endParaRPr dirty="0">
              <a:solidFill>
                <a:schemeClr val="tx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tx1"/>
              </a:solidFill>
            </a:endParaRPr>
          </a:p>
          <a:p>
            <a:pPr marL="457200" lvl="0" indent="-3175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s" dirty="0">
                <a:solidFill>
                  <a:schemeClr val="tx1"/>
                </a:solidFill>
              </a:rPr>
              <a:t>Porcentaje de cumplimiento de órdenes de aprehensión, respecto de órdenes giradas, más pendientes del año anterior (CNPJ INEGI): 90% = 100 puntos.</a:t>
            </a:r>
            <a:endParaRPr dirty="0">
              <a:solidFill>
                <a:schemeClr val="tx1"/>
              </a:solidFill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tx1"/>
              </a:solidFill>
            </a:endParaRPr>
          </a:p>
          <a:p>
            <a:pPr marL="457200" lvl="0" indent="-3175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s" dirty="0">
                <a:solidFill>
                  <a:schemeClr val="tx1"/>
                </a:solidFill>
              </a:rPr>
              <a:t>Porcentaje de las personas mayores de 18 años que dicen confiar mucho en el ministerio público local (ENVIPE INEGI): 75% = 100 puntos.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407" name="Shape 407"/>
          <p:cNvSpPr txBox="1"/>
          <p:nvPr/>
        </p:nvSpPr>
        <p:spPr>
          <a:xfrm>
            <a:off x="7354450" y="4735200"/>
            <a:ext cx="2666400" cy="4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s" b="1">
                <a:solidFill>
                  <a:schemeClr val="bg2"/>
                </a:solidFill>
              </a:rPr>
              <a:t>Total= 600 puntos</a:t>
            </a:r>
            <a:r>
              <a:rPr lang="es">
                <a:solidFill>
                  <a:schemeClr val="bg2"/>
                </a:solidFill>
              </a:rPr>
              <a:t> </a:t>
            </a:r>
            <a:endParaRPr dirty="0">
              <a:solidFill>
                <a:schemeClr val="bg2"/>
              </a:solidFill>
            </a:endParaRP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19</a:t>
            </a:fld>
            <a:endParaRPr lang="es-MX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idx="1"/>
          </p:nvPr>
        </p:nvSpPr>
        <p:spPr>
          <a:xfrm>
            <a:off x="7145510" y="4538400"/>
            <a:ext cx="2660100" cy="605100"/>
          </a:xfrm>
        </p:spPr>
        <p:txBody>
          <a:bodyPr/>
          <a:lstStyle/>
          <a:p>
            <a:r>
              <a:rPr lang="es-ES_tradnl" sz="1100" cap="all" dirty="0">
                <a:solidFill>
                  <a:srgbClr val="3A3A3A"/>
                </a:solidFill>
                <a:latin typeface="Arial" charset="0"/>
                <a:ea typeface="Arial" charset="0"/>
                <a:cs typeface="Arial" charset="0"/>
              </a:rPr>
              <a:t>IMPUNIDADCERO.ORG</a:t>
            </a:r>
            <a:endParaRPr lang="es-ES_tradnl" sz="1100" dirty="0"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4" name="Conector recto 3"/>
          <p:cNvCxnSpPr/>
          <p:nvPr/>
        </p:nvCxnSpPr>
        <p:spPr>
          <a:xfrm flipV="1">
            <a:off x="3677779" y="4497289"/>
            <a:ext cx="5466221" cy="38301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cto 4"/>
          <p:cNvCxnSpPr/>
          <p:nvPr/>
        </p:nvCxnSpPr>
        <p:spPr>
          <a:xfrm flipV="1">
            <a:off x="985373" y="5791200"/>
            <a:ext cx="5466221" cy="38301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985373" y="832829"/>
            <a:ext cx="7057191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SzPts val="2000"/>
              <a:buFont typeface="Arial" charset="0"/>
              <a:buChar char="•"/>
            </a:pPr>
            <a:r>
              <a:rPr lang="es" sz="1800" dirty="0">
                <a:solidFill>
                  <a:schemeClr val="bg2">
                    <a:lumMod val="75000"/>
                  </a:schemeClr>
                </a:solidFill>
              </a:rPr>
              <a:t>La </a:t>
            </a:r>
            <a:r>
              <a:rPr lang="es" sz="1800" b="1" dirty="0">
                <a:solidFill>
                  <a:schemeClr val="bg2">
                    <a:lumMod val="75000"/>
                  </a:schemeClr>
                </a:solidFill>
              </a:rPr>
              <a:t>procuración de justicia </a:t>
            </a:r>
            <a:r>
              <a:rPr lang="es" sz="1800" dirty="0">
                <a:solidFill>
                  <a:schemeClr val="bg2">
                    <a:lumMod val="75000"/>
                  </a:schemeClr>
                </a:solidFill>
              </a:rPr>
              <a:t>es una institución crucial para revertir la espiral de violencia e impunidad que azota el país.</a:t>
            </a:r>
          </a:p>
          <a:p>
            <a:pPr marL="285750" lvl="0" indent="-158750">
              <a:buSzPts val="2000"/>
            </a:pPr>
            <a:endParaRPr lang="es" sz="1800" dirty="0">
              <a:solidFill>
                <a:schemeClr val="bg2">
                  <a:lumMod val="75000"/>
                </a:schemeClr>
              </a:solidFill>
            </a:endParaRPr>
          </a:p>
          <a:p>
            <a:pPr marL="285750" lvl="0" indent="-285750">
              <a:buSzPts val="2000"/>
              <a:buFont typeface="Arial" charset="0"/>
              <a:buChar char="•"/>
            </a:pPr>
            <a:r>
              <a:rPr lang="es" sz="1800" dirty="0">
                <a:solidFill>
                  <a:schemeClr val="bg2">
                    <a:lumMod val="75000"/>
                  </a:schemeClr>
                </a:solidFill>
              </a:rPr>
              <a:t>En la procuración de justicia está el cuello de botella del sistema de justicia penal, el corazón de la impunidad y la escasa capacidad de disuasión penal del Estado. </a:t>
            </a:r>
          </a:p>
          <a:p>
            <a:pPr lvl="0"/>
            <a:endParaRPr lang="es" sz="1800" dirty="0">
              <a:solidFill>
                <a:schemeClr val="bg2">
                  <a:lumMod val="75000"/>
                </a:schemeClr>
              </a:solidFill>
            </a:endParaRPr>
          </a:p>
          <a:p>
            <a:pPr marL="285750" lvl="0" indent="-285750">
              <a:buSzPts val="2000"/>
              <a:buFont typeface="Arial" charset="0"/>
              <a:buChar char="•"/>
            </a:pPr>
            <a:r>
              <a:rPr lang="es" sz="1800" b="1" dirty="0">
                <a:solidFill>
                  <a:schemeClr val="bg2">
                    <a:lumMod val="75000"/>
                  </a:schemeClr>
                </a:solidFill>
              </a:rPr>
              <a:t>En México, la probabilidad de que un delito sea esclarecido es de</a:t>
            </a:r>
            <a:r>
              <a:rPr lang="es" sz="18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s" sz="1800" b="1" dirty="0">
                <a:solidFill>
                  <a:schemeClr val="bg2">
                    <a:lumMod val="75000"/>
                  </a:schemeClr>
                </a:solidFill>
              </a:rPr>
              <a:t>1.14%</a:t>
            </a:r>
            <a:r>
              <a:rPr lang="es" sz="1800" dirty="0">
                <a:solidFill>
                  <a:schemeClr val="bg2">
                    <a:lumMod val="75000"/>
                  </a:schemeClr>
                </a:solidFill>
              </a:rPr>
              <a:t> (con base en la ENVIPE 2017 y el CNPJ, INEGI 2017)</a:t>
            </a:r>
            <a:r>
              <a:rPr lang="es-ES" sz="1800" dirty="0">
                <a:solidFill>
                  <a:schemeClr val="bg2">
                    <a:lumMod val="75000"/>
                  </a:schemeClr>
                </a:solidFill>
              </a:rPr>
              <a:t>.</a:t>
            </a:r>
            <a:endParaRPr lang="es" sz="1800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_tradnl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72526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idx="1"/>
          </p:nvPr>
        </p:nvSpPr>
        <p:spPr>
          <a:xfrm>
            <a:off x="7145510" y="4538400"/>
            <a:ext cx="2660100" cy="605100"/>
          </a:xfrm>
        </p:spPr>
        <p:txBody>
          <a:bodyPr/>
          <a:lstStyle/>
          <a:p>
            <a:r>
              <a:rPr lang="es-ES_tradnl" sz="1100" cap="all" dirty="0">
                <a:solidFill>
                  <a:srgbClr val="3A3A3A"/>
                </a:solidFill>
                <a:latin typeface="Arial" charset="0"/>
                <a:ea typeface="Arial" charset="0"/>
                <a:cs typeface="Arial" charset="0"/>
              </a:rPr>
              <a:t>IMPUNIDADCERO.ORG</a:t>
            </a:r>
            <a:endParaRPr lang="es-ES_tradnl" sz="1100" dirty="0"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4" name="Conector recto 3"/>
          <p:cNvCxnSpPr/>
          <p:nvPr/>
        </p:nvCxnSpPr>
        <p:spPr>
          <a:xfrm flipV="1">
            <a:off x="3677779" y="4497289"/>
            <a:ext cx="5466221" cy="38301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cto 4"/>
          <p:cNvCxnSpPr/>
          <p:nvPr/>
        </p:nvCxnSpPr>
        <p:spPr>
          <a:xfrm flipV="1">
            <a:off x="985373" y="5791200"/>
            <a:ext cx="5466221" cy="38301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1181094" y="1550901"/>
            <a:ext cx="52705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lvl="0">
              <a:spcBef>
                <a:spcPts val="750"/>
              </a:spcBef>
              <a:buSzPts val="1800"/>
            </a:pPr>
            <a:br>
              <a:rPr lang="es-ES_tradnl" dirty="0"/>
            </a:br>
            <a:endParaRPr lang="es-ES_tradnl" dirty="0"/>
          </a:p>
          <a:p>
            <a:endParaRPr lang="es-ES_tradnl" dirty="0"/>
          </a:p>
        </p:txBody>
      </p:sp>
      <p:sp>
        <p:nvSpPr>
          <p:cNvPr id="3" name="CuadroTexto 2"/>
          <p:cNvSpPr txBox="1"/>
          <p:nvPr/>
        </p:nvSpPr>
        <p:spPr>
          <a:xfrm>
            <a:off x="4710155" y="388559"/>
            <a:ext cx="41444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solidFill>
                  <a:schemeClr val="bg2"/>
                </a:solidFill>
              </a:rPr>
              <a:t>Puntaje acumulado por cada entidad, respecto a un estándar óptimo de 600 puntos</a:t>
            </a:r>
            <a:endParaRPr lang="es-ES_tradnl" sz="2000" b="1" dirty="0">
              <a:solidFill>
                <a:schemeClr val="bg2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40"/>
          <a:stretch/>
        </p:blipFill>
        <p:spPr>
          <a:xfrm>
            <a:off x="124030" y="241879"/>
            <a:ext cx="4483596" cy="4710919"/>
          </a:xfrm>
          <a:prstGeom prst="rect">
            <a:avLst/>
          </a:prstGeom>
        </p:spPr>
      </p:pic>
      <p:sp>
        <p:nvSpPr>
          <p:cNvPr id="8" name="Marcador de número de diapositiva 7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20</a:t>
            </a:fld>
            <a:endParaRPr lang="es-MX"/>
          </a:p>
        </p:txBody>
      </p:sp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00000000-0008-0000-0000-00001B0000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2576847"/>
              </p:ext>
            </p:extLst>
          </p:nvPr>
        </p:nvGraphicFramePr>
        <p:xfrm>
          <a:off x="4932256" y="1529040"/>
          <a:ext cx="3804240" cy="2734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12613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idx="1"/>
          </p:nvPr>
        </p:nvSpPr>
        <p:spPr>
          <a:xfrm>
            <a:off x="7145510" y="4538400"/>
            <a:ext cx="2660100" cy="605100"/>
          </a:xfrm>
        </p:spPr>
        <p:txBody>
          <a:bodyPr/>
          <a:lstStyle/>
          <a:p>
            <a:r>
              <a:rPr lang="es-ES_tradnl" sz="1100" cap="all" dirty="0">
                <a:solidFill>
                  <a:srgbClr val="3A3A3A"/>
                </a:solidFill>
                <a:latin typeface="Arial" charset="0"/>
                <a:ea typeface="Arial" charset="0"/>
                <a:cs typeface="Arial" charset="0"/>
              </a:rPr>
              <a:t>IMPUNIDADCERO.ORG</a:t>
            </a:r>
            <a:endParaRPr lang="es-ES_tradnl" sz="1100" dirty="0"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4" name="Conector recto 3"/>
          <p:cNvCxnSpPr/>
          <p:nvPr/>
        </p:nvCxnSpPr>
        <p:spPr>
          <a:xfrm flipV="1">
            <a:off x="3677779" y="4497289"/>
            <a:ext cx="5466221" cy="38301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cto 4"/>
          <p:cNvCxnSpPr/>
          <p:nvPr/>
        </p:nvCxnSpPr>
        <p:spPr>
          <a:xfrm flipV="1">
            <a:off x="985373" y="5791200"/>
            <a:ext cx="5466221" cy="38301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1181094" y="1550901"/>
            <a:ext cx="52705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lvl="0">
              <a:spcBef>
                <a:spcPts val="750"/>
              </a:spcBef>
              <a:buSzPts val="1800"/>
            </a:pPr>
            <a:br>
              <a:rPr lang="es-ES_tradnl" dirty="0"/>
            </a:br>
            <a:endParaRPr lang="es-ES_tradnl" dirty="0"/>
          </a:p>
          <a:p>
            <a:endParaRPr lang="es-ES_tradnl" dirty="0"/>
          </a:p>
        </p:txBody>
      </p:sp>
      <p:sp>
        <p:nvSpPr>
          <p:cNvPr id="3" name="CuadroTexto 2"/>
          <p:cNvSpPr txBox="1"/>
          <p:nvPr/>
        </p:nvSpPr>
        <p:spPr>
          <a:xfrm>
            <a:off x="4078446" y="779749"/>
            <a:ext cx="4746295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" sz="2400" b="1" dirty="0">
                <a:solidFill>
                  <a:schemeClr val="bg2"/>
                </a:solidFill>
              </a:rPr>
              <a:t>Comparación Índice 2017 y 2018</a:t>
            </a:r>
            <a:endParaRPr lang="es-ES" sz="2400" b="1" dirty="0">
              <a:solidFill>
                <a:schemeClr val="bg2"/>
              </a:solidFill>
            </a:endParaRPr>
          </a:p>
          <a:p>
            <a:endParaRPr lang="es-ES" sz="2400" b="1" dirty="0">
              <a:solidFill>
                <a:schemeClr val="bg2"/>
              </a:solidFill>
            </a:endParaRPr>
          </a:p>
          <a:p>
            <a:endParaRPr lang="es-ES" sz="2400" b="1" dirty="0">
              <a:solidFill>
                <a:schemeClr val="bg2"/>
              </a:solidFill>
            </a:endParaRPr>
          </a:p>
          <a:p>
            <a:endParaRPr lang="es-ES" sz="2400" b="1" dirty="0">
              <a:solidFill>
                <a:schemeClr val="bg2"/>
              </a:solidFill>
            </a:endParaRPr>
          </a:p>
          <a:p>
            <a:endParaRPr lang="es-ES_tradnl" sz="2400" b="1" dirty="0">
              <a:solidFill>
                <a:schemeClr val="bg2"/>
              </a:solidFill>
            </a:endParaRPr>
          </a:p>
          <a:p>
            <a:br>
              <a:rPr lang="es-ES" dirty="0">
                <a:solidFill>
                  <a:schemeClr val="bg2"/>
                </a:solidFill>
              </a:rPr>
            </a:br>
            <a:r>
              <a:rPr lang="es-ES" dirty="0">
                <a:solidFill>
                  <a:schemeClr val="bg2"/>
                </a:solidFill>
              </a:rPr>
              <a:t>Fuente: elaboración propia, cociente de las ocho variables consideradas indexadas base cien.</a:t>
            </a:r>
            <a:endParaRPr lang="es-ES_tradnl" b="1" dirty="0">
              <a:solidFill>
                <a:schemeClr val="bg2"/>
              </a:solidFill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7" b="2755"/>
          <a:stretch/>
        </p:blipFill>
        <p:spPr>
          <a:xfrm>
            <a:off x="281978" y="119803"/>
            <a:ext cx="3665840" cy="4879708"/>
          </a:xfrm>
          <a:prstGeom prst="rect">
            <a:avLst/>
          </a:prstGeom>
        </p:spPr>
      </p:pic>
      <p:sp>
        <p:nvSpPr>
          <p:cNvPr id="7" name="Marcador de número de diapositiva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21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65097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idx="1"/>
          </p:nvPr>
        </p:nvSpPr>
        <p:spPr>
          <a:xfrm>
            <a:off x="7145510" y="4538400"/>
            <a:ext cx="2660100" cy="605100"/>
          </a:xfrm>
        </p:spPr>
        <p:txBody>
          <a:bodyPr/>
          <a:lstStyle/>
          <a:p>
            <a:r>
              <a:rPr lang="es-ES_tradnl" sz="1100" cap="all" dirty="0">
                <a:solidFill>
                  <a:srgbClr val="3A3A3A"/>
                </a:solidFill>
                <a:latin typeface="Arial" charset="0"/>
                <a:ea typeface="Arial" charset="0"/>
                <a:cs typeface="Arial" charset="0"/>
              </a:rPr>
              <a:t>IMPUNIDADCERO.ORG</a:t>
            </a:r>
            <a:endParaRPr lang="es-ES_tradnl" sz="1100" dirty="0"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4" name="Conector recto 3"/>
          <p:cNvCxnSpPr/>
          <p:nvPr/>
        </p:nvCxnSpPr>
        <p:spPr>
          <a:xfrm flipV="1">
            <a:off x="3677779" y="4497289"/>
            <a:ext cx="5466221" cy="38301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cto 4"/>
          <p:cNvCxnSpPr/>
          <p:nvPr/>
        </p:nvCxnSpPr>
        <p:spPr>
          <a:xfrm flipV="1">
            <a:off x="985373" y="5791200"/>
            <a:ext cx="5466221" cy="38301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170912" y="771274"/>
            <a:ext cx="850549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336550">
              <a:buSzPts val="1700"/>
              <a:buChar char="●"/>
            </a:pPr>
            <a:r>
              <a:rPr lang="es" sz="1800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Una entidad con bajos niveles de delitos sancionados con más de </a:t>
            </a:r>
            <a:r>
              <a:rPr lang="es-ES" sz="1800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3 </a:t>
            </a:r>
            <a:r>
              <a:rPr lang="es" sz="1800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años de prisión se asocia a una buena implementación de los </a:t>
            </a:r>
            <a:r>
              <a:rPr lang="es" sz="1800" b="1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Mecanismos Alternativos de Solución de Controversias</a:t>
            </a:r>
            <a:r>
              <a:rPr lang="es" sz="1800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(MASC)</a:t>
            </a:r>
            <a:r>
              <a:rPr lang="es-ES" sz="1800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y </a:t>
            </a:r>
            <a:r>
              <a:rPr lang="es" sz="1800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a una focalización en los delitos con mayor impacto social.</a:t>
            </a:r>
            <a:endParaRPr lang="es-ES" sz="1800" dirty="0">
              <a:solidFill>
                <a:schemeClr val="bg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20650" lvl="0">
              <a:buSzPts val="1700"/>
            </a:pPr>
            <a:endParaRPr lang="es" sz="1800" dirty="0">
              <a:solidFill>
                <a:schemeClr val="bg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36550">
              <a:buClr>
                <a:schemeClr val="dk1"/>
              </a:buClr>
              <a:buSzPts val="1700"/>
              <a:buFont typeface="Calibri"/>
              <a:buChar char="●"/>
            </a:pPr>
            <a:r>
              <a:rPr lang="es" sz="1800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En la medida en que mejore la efectividad en la investigación, se incrementará la confianza ciudadana en estas instituciones y la motivación a denunciar (</a:t>
            </a:r>
            <a:r>
              <a:rPr lang="es" sz="1800" b="1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ciclo virtuoso</a:t>
            </a:r>
            <a:r>
              <a:rPr lang="es" sz="1800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).</a:t>
            </a:r>
            <a:endParaRPr lang="es-ES" sz="1800" dirty="0">
              <a:solidFill>
                <a:schemeClr val="bg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20650" lvl="0">
              <a:buClr>
                <a:schemeClr val="dk1"/>
              </a:buClr>
              <a:buSzPts val="1700"/>
            </a:pPr>
            <a:endParaRPr lang="es" sz="1800" dirty="0">
              <a:solidFill>
                <a:schemeClr val="bg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36550">
              <a:buClr>
                <a:schemeClr val="dk1"/>
              </a:buClr>
              <a:buSzPts val="1700"/>
              <a:buFont typeface="Calibri"/>
              <a:buChar char="●"/>
            </a:pPr>
            <a:r>
              <a:rPr lang="es" sz="1800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Aumentar el porcentaje de órdenes de aprehensión cumplidas es fundamental en la eficacia de la persecución penal. 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170912" y="216207"/>
            <a:ext cx="8850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" sz="2000" b="1" dirty="0">
                <a:solidFill>
                  <a:schemeClr val="bg2"/>
                </a:solidFill>
              </a:rPr>
              <a:t>Buenas prácticas identificadas</a:t>
            </a:r>
            <a:endParaRPr lang="es-ES_tradnl" sz="2000" b="1" dirty="0">
              <a:solidFill>
                <a:schemeClr val="bg2"/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22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03884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idx="1"/>
          </p:nvPr>
        </p:nvSpPr>
        <p:spPr>
          <a:xfrm>
            <a:off x="7145510" y="4670737"/>
            <a:ext cx="2660100" cy="605100"/>
          </a:xfrm>
        </p:spPr>
        <p:txBody>
          <a:bodyPr/>
          <a:lstStyle/>
          <a:p>
            <a:r>
              <a:rPr lang="es-ES_tradnl" sz="1100" cap="all" dirty="0">
                <a:solidFill>
                  <a:srgbClr val="3A3A3A"/>
                </a:solidFill>
                <a:latin typeface="Arial" charset="0"/>
                <a:ea typeface="Arial" charset="0"/>
                <a:cs typeface="Arial" charset="0"/>
              </a:rPr>
              <a:t>IMPUNIDADCERO.ORG</a:t>
            </a:r>
            <a:endParaRPr lang="es-ES_tradnl" sz="1100" dirty="0"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4" name="Conector recto 3"/>
          <p:cNvCxnSpPr/>
          <p:nvPr/>
        </p:nvCxnSpPr>
        <p:spPr>
          <a:xfrm flipV="1">
            <a:off x="3664901" y="4670737"/>
            <a:ext cx="5466221" cy="38301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cto 4"/>
          <p:cNvCxnSpPr/>
          <p:nvPr/>
        </p:nvCxnSpPr>
        <p:spPr>
          <a:xfrm flipV="1">
            <a:off x="985373" y="5791200"/>
            <a:ext cx="5466221" cy="38301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170911" y="820624"/>
            <a:ext cx="4297179" cy="369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342900">
              <a:spcBef>
                <a:spcPts val="750"/>
              </a:spcBef>
              <a:buClr>
                <a:schemeClr val="dk1"/>
              </a:buClr>
              <a:buSzPts val="1800"/>
              <a:buFont typeface="Calibri"/>
              <a:buChar char="●"/>
            </a:pPr>
            <a:r>
              <a:rPr lang="es" sz="1700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Los estados con mayor tasa de resolución resuelven una mayor cantidad de asuntos vía</a:t>
            </a:r>
            <a:r>
              <a:rPr lang="es-ES" sz="1700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" sz="1700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MASC. </a:t>
            </a:r>
          </a:p>
          <a:p>
            <a:pPr lvl="0">
              <a:spcBef>
                <a:spcPts val="750"/>
              </a:spcBef>
            </a:pPr>
            <a:endParaRPr lang="es" sz="1700" dirty="0">
              <a:solidFill>
                <a:schemeClr val="bg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42900" algn="just">
              <a:buClr>
                <a:schemeClr val="dk1"/>
              </a:buClr>
              <a:buSzPts val="1800"/>
              <a:buFont typeface="Calibri"/>
              <a:buChar char="●"/>
            </a:pPr>
            <a:r>
              <a:rPr lang="es" sz="1700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El Nuevo Sistema de Justicia Penal (NSJP) muestra una efectividad mayor (21.7%) en comparación con el sistema anterior (9%). </a:t>
            </a:r>
          </a:p>
          <a:p>
            <a:pPr lvl="0" algn="just"/>
            <a:endParaRPr lang="es" sz="1700" dirty="0">
              <a:solidFill>
                <a:schemeClr val="bg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42900">
              <a:spcBef>
                <a:spcPts val="750"/>
              </a:spcBef>
              <a:buClr>
                <a:schemeClr val="dk1"/>
              </a:buClr>
              <a:buSzPts val="1800"/>
              <a:buChar char="●"/>
            </a:pPr>
            <a:r>
              <a:rPr lang="es" sz="1700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El cumplimiento de las órdenes de aprehensión giradas por los jueces penales locales aumentó a 49.7%.</a:t>
            </a:r>
            <a:endParaRPr lang="es" sz="1700" dirty="0">
              <a:solidFill>
                <a:schemeClr val="bg2"/>
              </a:solidFill>
            </a:endParaRPr>
          </a:p>
          <a:p>
            <a:pPr marL="457200" lvl="0" indent="-336550">
              <a:buSzPts val="1700"/>
              <a:buChar char="●"/>
            </a:pPr>
            <a:endParaRPr lang="es" sz="1700" dirty="0">
              <a:solidFill>
                <a:schemeClr val="bg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170912" y="216207"/>
            <a:ext cx="8850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" sz="2000" b="1" dirty="0">
                <a:solidFill>
                  <a:schemeClr val="bg2"/>
                </a:solidFill>
              </a:rPr>
              <a:t>Conclusiones</a:t>
            </a:r>
            <a:endParaRPr lang="es-ES_tradnl" sz="2000" b="1" dirty="0">
              <a:solidFill>
                <a:schemeClr val="bg2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612" y="1189244"/>
            <a:ext cx="4000500" cy="2665958"/>
          </a:xfrm>
          <a:prstGeom prst="rect">
            <a:avLst/>
          </a:prstGeom>
        </p:spPr>
      </p:pic>
      <p:sp>
        <p:nvSpPr>
          <p:cNvPr id="8" name="Marcador de número de diapositiva 7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23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24374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idx="1"/>
          </p:nvPr>
        </p:nvSpPr>
        <p:spPr>
          <a:xfrm>
            <a:off x="7145510" y="4670737"/>
            <a:ext cx="2660100" cy="605100"/>
          </a:xfrm>
        </p:spPr>
        <p:txBody>
          <a:bodyPr/>
          <a:lstStyle/>
          <a:p>
            <a:r>
              <a:rPr lang="es-ES_tradnl" sz="1100" cap="all" dirty="0">
                <a:solidFill>
                  <a:srgbClr val="3A3A3A"/>
                </a:solidFill>
                <a:latin typeface="Arial" charset="0"/>
                <a:ea typeface="Arial" charset="0"/>
                <a:cs typeface="Arial" charset="0"/>
              </a:rPr>
              <a:t>IMPUNIDADCERO.ORG</a:t>
            </a:r>
            <a:endParaRPr lang="es-ES_tradnl" sz="1100" dirty="0"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4" name="Conector recto 3"/>
          <p:cNvCxnSpPr/>
          <p:nvPr/>
        </p:nvCxnSpPr>
        <p:spPr>
          <a:xfrm flipV="1">
            <a:off x="3664901" y="4670737"/>
            <a:ext cx="5466221" cy="38301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cto 4"/>
          <p:cNvCxnSpPr/>
          <p:nvPr/>
        </p:nvCxnSpPr>
        <p:spPr>
          <a:xfrm flipV="1">
            <a:off x="985373" y="5791200"/>
            <a:ext cx="5466221" cy="38301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ángulo 8"/>
          <p:cNvSpPr/>
          <p:nvPr/>
        </p:nvSpPr>
        <p:spPr>
          <a:xfrm>
            <a:off x="0" y="1314615"/>
            <a:ext cx="9144000" cy="167379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" name="CuadroTexto 2"/>
          <p:cNvSpPr txBox="1"/>
          <p:nvPr/>
        </p:nvSpPr>
        <p:spPr>
          <a:xfrm>
            <a:off x="2552700" y="1828346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>
                <a:solidFill>
                  <a:schemeClr val="bg1"/>
                </a:solidFill>
              </a:rPr>
              <a:t>¡Muchas gracias!</a:t>
            </a:r>
            <a:endParaRPr lang="es-ES_tradnl" sz="3600" b="1" dirty="0">
              <a:solidFill>
                <a:schemeClr val="bg1"/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24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45843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idx="1"/>
          </p:nvPr>
        </p:nvSpPr>
        <p:spPr>
          <a:xfrm>
            <a:off x="7145510" y="4538400"/>
            <a:ext cx="2660100" cy="605100"/>
          </a:xfrm>
        </p:spPr>
        <p:txBody>
          <a:bodyPr/>
          <a:lstStyle/>
          <a:p>
            <a:r>
              <a:rPr lang="es-ES_tradnl" sz="1100" cap="all" dirty="0">
                <a:solidFill>
                  <a:srgbClr val="3A3A3A"/>
                </a:solidFill>
                <a:latin typeface="Arial" charset="0"/>
                <a:ea typeface="Arial" charset="0"/>
                <a:cs typeface="Arial" charset="0"/>
              </a:rPr>
              <a:t>IMPUNIDADCERO.ORG</a:t>
            </a:r>
            <a:endParaRPr lang="es-ES_tradnl" sz="1100" dirty="0"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4" name="Conector recto 3"/>
          <p:cNvCxnSpPr/>
          <p:nvPr/>
        </p:nvCxnSpPr>
        <p:spPr>
          <a:xfrm flipV="1">
            <a:off x="3677779" y="4497289"/>
            <a:ext cx="5466221" cy="38301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cto 4"/>
          <p:cNvCxnSpPr/>
          <p:nvPr/>
        </p:nvCxnSpPr>
        <p:spPr>
          <a:xfrm flipV="1">
            <a:off x="985373" y="5791200"/>
            <a:ext cx="5466221" cy="38301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1181094" y="1550901"/>
            <a:ext cx="680720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342900">
              <a:spcBef>
                <a:spcPts val="750"/>
              </a:spcBef>
              <a:buSzPts val="1800"/>
              <a:buChar char="●"/>
            </a:pPr>
            <a:r>
              <a:rPr lang="es" sz="1800" b="1" dirty="0">
                <a:solidFill>
                  <a:schemeClr val="bg2">
                    <a:lumMod val="75000"/>
                  </a:schemeClr>
                </a:solidFill>
              </a:rPr>
              <a:t>2 indicadores de estructura</a:t>
            </a:r>
          </a:p>
          <a:p>
            <a:pPr marL="457200" lvl="0" indent="-342900">
              <a:buSzPts val="1800"/>
              <a:buChar char="●"/>
            </a:pPr>
            <a:r>
              <a:rPr lang="es" sz="1800" b="1" dirty="0">
                <a:solidFill>
                  <a:schemeClr val="bg2">
                    <a:lumMod val="75000"/>
                  </a:schemeClr>
                </a:solidFill>
              </a:rPr>
              <a:t>1 indicador de operación</a:t>
            </a:r>
          </a:p>
          <a:p>
            <a:pPr marL="457200" lvl="0" indent="-342900">
              <a:buSzPts val="1800"/>
              <a:buChar char="●"/>
            </a:pPr>
            <a:r>
              <a:rPr lang="es" sz="1800" b="1" dirty="0">
                <a:solidFill>
                  <a:schemeClr val="bg2">
                    <a:lumMod val="75000"/>
                  </a:schemeClr>
                </a:solidFill>
              </a:rPr>
              <a:t>5 indicadores de resultado </a:t>
            </a:r>
          </a:p>
          <a:p>
            <a:endParaRPr lang="es-ES_tradnl" sz="1800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_tradnl" sz="1800" dirty="0">
              <a:solidFill>
                <a:schemeClr val="bg2">
                  <a:lumMod val="75000"/>
                </a:schemeClr>
              </a:solidFill>
            </a:endParaRPr>
          </a:p>
          <a:p>
            <a:pPr lvl="0"/>
            <a:r>
              <a:rPr lang="es-ES_tradnl" sz="1800" dirty="0">
                <a:solidFill>
                  <a:schemeClr val="bg2">
                    <a:lumMod val="75000"/>
                  </a:schemeClr>
                </a:solidFill>
              </a:rPr>
              <a:t>Además se incluyeron referencias internacionales y se presenta un puntaje respecto del desempeño óptimo de cada indicador.    </a:t>
            </a:r>
            <a:br>
              <a:rPr lang="es-ES_tradnl" dirty="0">
                <a:solidFill>
                  <a:schemeClr val="bg2">
                    <a:lumMod val="75000"/>
                  </a:schemeClr>
                </a:solidFill>
              </a:rPr>
            </a:br>
            <a:endParaRPr lang="es-ES_tradnl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_tradnl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263510" y="450260"/>
            <a:ext cx="88505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" sz="2300" b="1" dirty="0">
                <a:solidFill>
                  <a:schemeClr val="bg2">
                    <a:lumMod val="75000"/>
                  </a:schemeClr>
                </a:solidFill>
              </a:rPr>
              <a:t>Composición del Índice estatal de procuradurías y fiscalías</a:t>
            </a:r>
            <a:endParaRPr lang="es-ES_tradnl" sz="23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538632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idx="1"/>
          </p:nvPr>
        </p:nvSpPr>
        <p:spPr>
          <a:xfrm>
            <a:off x="7145510" y="4538400"/>
            <a:ext cx="2660100" cy="605100"/>
          </a:xfrm>
        </p:spPr>
        <p:txBody>
          <a:bodyPr/>
          <a:lstStyle/>
          <a:p>
            <a:r>
              <a:rPr lang="es-ES_tradnl" sz="1100" cap="all" dirty="0">
                <a:solidFill>
                  <a:srgbClr val="3A3A3A"/>
                </a:solidFill>
                <a:latin typeface="Arial" charset="0"/>
                <a:ea typeface="Arial" charset="0"/>
                <a:cs typeface="Arial" charset="0"/>
              </a:rPr>
              <a:t>IMPUNIDADCERO.ORG</a:t>
            </a:r>
            <a:endParaRPr lang="es-ES_tradnl" sz="1100" dirty="0"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4" name="Conector recto 3"/>
          <p:cNvCxnSpPr/>
          <p:nvPr/>
        </p:nvCxnSpPr>
        <p:spPr>
          <a:xfrm flipV="1">
            <a:off x="3677779" y="4497289"/>
            <a:ext cx="5466221" cy="38301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cto 4"/>
          <p:cNvCxnSpPr/>
          <p:nvPr/>
        </p:nvCxnSpPr>
        <p:spPr>
          <a:xfrm flipV="1">
            <a:off x="985373" y="5791200"/>
            <a:ext cx="5466221" cy="38301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1181094" y="1550901"/>
            <a:ext cx="52705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lvl="0">
              <a:spcBef>
                <a:spcPts val="750"/>
              </a:spcBef>
              <a:buSzPts val="1800"/>
            </a:pPr>
            <a:br>
              <a:rPr lang="es-ES_tradnl" dirty="0"/>
            </a:br>
            <a:endParaRPr lang="es-ES_tradnl" dirty="0"/>
          </a:p>
          <a:p>
            <a:endParaRPr lang="es-ES_tradnl" dirty="0"/>
          </a:p>
        </p:txBody>
      </p:sp>
      <p:sp>
        <p:nvSpPr>
          <p:cNvPr id="3" name="CuadroTexto 2"/>
          <p:cNvSpPr txBox="1"/>
          <p:nvPr/>
        </p:nvSpPr>
        <p:spPr>
          <a:xfrm>
            <a:off x="4769426" y="921211"/>
            <a:ext cx="353072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" sz="2000" b="1" dirty="0">
                <a:solidFill>
                  <a:schemeClr val="bg2"/>
                </a:solidFill>
              </a:rPr>
              <a:t>Indicadores de procuración de justicia</a:t>
            </a:r>
            <a:endParaRPr lang="es-ES_tradnl" sz="2000" b="1" dirty="0">
              <a:solidFill>
                <a:schemeClr val="bg2"/>
              </a:solidFill>
            </a:endParaRPr>
          </a:p>
          <a:p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96"/>
          <a:stretch/>
        </p:blipFill>
        <p:spPr>
          <a:xfrm>
            <a:off x="155863" y="157176"/>
            <a:ext cx="4613563" cy="4873630"/>
          </a:xfrm>
          <a:prstGeom prst="rect">
            <a:avLst/>
          </a:prstGeom>
        </p:spPr>
      </p:pic>
      <p:sp>
        <p:nvSpPr>
          <p:cNvPr id="7" name="Marcador de número de diapositiva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6455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idx="1"/>
          </p:nvPr>
        </p:nvSpPr>
        <p:spPr>
          <a:xfrm>
            <a:off x="7145510" y="4538400"/>
            <a:ext cx="2660100" cy="605100"/>
          </a:xfrm>
        </p:spPr>
        <p:txBody>
          <a:bodyPr/>
          <a:lstStyle/>
          <a:p>
            <a:r>
              <a:rPr lang="es-ES_tradnl" sz="1100" cap="all" dirty="0">
                <a:solidFill>
                  <a:srgbClr val="3A3A3A"/>
                </a:solidFill>
                <a:latin typeface="Arial" charset="0"/>
                <a:ea typeface="Arial" charset="0"/>
                <a:cs typeface="Arial" charset="0"/>
              </a:rPr>
              <a:t>IMPUNIDADCERO.ORG</a:t>
            </a:r>
            <a:endParaRPr lang="es-ES_tradnl" sz="1100" dirty="0"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4" name="Conector recto 3"/>
          <p:cNvCxnSpPr/>
          <p:nvPr/>
        </p:nvCxnSpPr>
        <p:spPr>
          <a:xfrm flipV="1">
            <a:off x="3677779" y="4497289"/>
            <a:ext cx="5466221" cy="38301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cto 4"/>
          <p:cNvCxnSpPr/>
          <p:nvPr/>
        </p:nvCxnSpPr>
        <p:spPr>
          <a:xfrm flipV="1">
            <a:off x="985373" y="5791200"/>
            <a:ext cx="5466221" cy="38301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3851204" y="851162"/>
            <a:ext cx="4764362" cy="4475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342900" algn="just">
              <a:lnSpc>
                <a:spcPct val="115000"/>
              </a:lnSpc>
              <a:buSzPts val="1800"/>
              <a:buChar char="●"/>
            </a:pPr>
            <a:r>
              <a:rPr lang="es" sz="1600" dirty="0">
                <a:solidFill>
                  <a:schemeClr val="bg2">
                    <a:lumMod val="75000"/>
                  </a:schemeClr>
                </a:solidFill>
              </a:rPr>
              <a:t>Las entidades mejor calificadas en el Índice son las que han desarrollado </a:t>
            </a:r>
            <a:r>
              <a:rPr lang="es" sz="1600" b="1" dirty="0">
                <a:solidFill>
                  <a:schemeClr val="bg2">
                    <a:lumMod val="75000"/>
                  </a:schemeClr>
                </a:solidFill>
              </a:rPr>
              <a:t>nuevos modelos de gestión</a:t>
            </a:r>
            <a:r>
              <a:rPr lang="es" sz="1600" dirty="0">
                <a:solidFill>
                  <a:schemeClr val="bg2">
                    <a:lumMod val="75000"/>
                  </a:schemeClr>
                </a:solidFill>
              </a:rPr>
              <a:t> y establecido </a:t>
            </a:r>
            <a:r>
              <a:rPr lang="es" sz="1600" b="1" dirty="0">
                <a:solidFill>
                  <a:schemeClr val="bg2">
                    <a:lumMod val="75000"/>
                  </a:schemeClr>
                </a:solidFill>
              </a:rPr>
              <a:t>buenas prácticas</a:t>
            </a:r>
            <a:r>
              <a:rPr lang="es" sz="1600" dirty="0">
                <a:solidFill>
                  <a:schemeClr val="bg2">
                    <a:lumMod val="75000"/>
                  </a:schemeClr>
                </a:solidFill>
              </a:rPr>
              <a:t> para mejorar su desempeño.</a:t>
            </a:r>
          </a:p>
          <a:p>
            <a:pPr lvl="0" algn="just">
              <a:lnSpc>
                <a:spcPct val="115000"/>
              </a:lnSpc>
            </a:pPr>
            <a:endParaRPr lang="es" sz="1600" dirty="0">
              <a:solidFill>
                <a:schemeClr val="bg2">
                  <a:lumMod val="75000"/>
                </a:schemeClr>
              </a:solidFill>
            </a:endParaRPr>
          </a:p>
          <a:p>
            <a:pPr marL="457200" lvl="0" indent="-342900" algn="just">
              <a:lnSpc>
                <a:spcPct val="115000"/>
              </a:lnSpc>
              <a:buSzPts val="1800"/>
              <a:buChar char="●"/>
            </a:pPr>
            <a:r>
              <a:rPr lang="es" sz="1600" dirty="0">
                <a:solidFill>
                  <a:schemeClr val="bg2">
                    <a:lumMod val="75000"/>
                  </a:schemeClr>
                </a:solidFill>
              </a:rPr>
              <a:t>El modelo de atención de los usuarios afecta el tiempo de espera más que la disposición de recursos.</a:t>
            </a:r>
          </a:p>
          <a:p>
            <a:pPr lvl="0" algn="just">
              <a:lnSpc>
                <a:spcPct val="115000"/>
              </a:lnSpc>
            </a:pPr>
            <a:endParaRPr lang="es" sz="1600" dirty="0">
              <a:solidFill>
                <a:schemeClr val="bg2">
                  <a:lumMod val="75000"/>
                </a:schemeClr>
              </a:solidFill>
            </a:endParaRPr>
          </a:p>
          <a:p>
            <a:pPr marL="457200" lvl="0" indent="-342900">
              <a:lnSpc>
                <a:spcPct val="115000"/>
              </a:lnSpc>
              <a:buSzPts val="1800"/>
              <a:buChar char="●"/>
            </a:pPr>
            <a:r>
              <a:rPr lang="es" sz="1600" dirty="0">
                <a:solidFill>
                  <a:schemeClr val="bg2">
                    <a:lumMod val="75000"/>
                  </a:schemeClr>
                </a:solidFill>
              </a:rPr>
              <a:t>Sólo una tercera parte de las entidades han desarrollado el potencial de la justicia alternativa en materia penal.</a:t>
            </a:r>
          </a:p>
          <a:p>
            <a:endParaRPr lang="es-ES_tradnl" sz="1600" dirty="0">
              <a:solidFill>
                <a:schemeClr val="bg2">
                  <a:lumMod val="75000"/>
                </a:schemeClr>
              </a:solidFill>
            </a:endParaRPr>
          </a:p>
          <a:p>
            <a:pPr lvl="0"/>
            <a:br>
              <a:rPr lang="es-ES_tradnl" sz="1600" dirty="0">
                <a:solidFill>
                  <a:schemeClr val="bg2">
                    <a:lumMod val="75000"/>
                  </a:schemeClr>
                </a:solidFill>
              </a:rPr>
            </a:br>
            <a:endParaRPr lang="es-ES_tradnl" sz="1600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_tradnl" sz="16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293500" y="389497"/>
            <a:ext cx="8850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chemeClr val="bg2">
                    <a:lumMod val="75000"/>
                  </a:schemeClr>
                </a:solidFill>
              </a:rPr>
              <a:t>Hallazgos</a:t>
            </a:r>
            <a:endParaRPr lang="es-ES_tradnl" sz="24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83" y="1343987"/>
            <a:ext cx="3283696" cy="2565387"/>
          </a:xfrm>
          <a:prstGeom prst="rect">
            <a:avLst/>
          </a:prstGeom>
        </p:spPr>
      </p:pic>
      <p:sp>
        <p:nvSpPr>
          <p:cNvPr id="7" name="Marcador de número de diapositiva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160912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idx="1"/>
          </p:nvPr>
        </p:nvSpPr>
        <p:spPr>
          <a:xfrm>
            <a:off x="7145510" y="4538400"/>
            <a:ext cx="2660100" cy="605100"/>
          </a:xfrm>
        </p:spPr>
        <p:txBody>
          <a:bodyPr/>
          <a:lstStyle/>
          <a:p>
            <a:r>
              <a:rPr lang="es-ES_tradnl" sz="1100" cap="all" dirty="0">
                <a:solidFill>
                  <a:srgbClr val="3A3A3A"/>
                </a:solidFill>
                <a:latin typeface="Arial" charset="0"/>
                <a:ea typeface="Arial" charset="0"/>
                <a:cs typeface="Arial" charset="0"/>
              </a:rPr>
              <a:t>IMPUNIDADCERO.ORG</a:t>
            </a:r>
            <a:endParaRPr lang="es-ES_tradnl" sz="1100" dirty="0"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4" name="Conector recto 3"/>
          <p:cNvCxnSpPr/>
          <p:nvPr/>
        </p:nvCxnSpPr>
        <p:spPr>
          <a:xfrm flipV="1">
            <a:off x="3677779" y="4497289"/>
            <a:ext cx="5466221" cy="38301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cto 4"/>
          <p:cNvCxnSpPr/>
          <p:nvPr/>
        </p:nvCxnSpPr>
        <p:spPr>
          <a:xfrm flipV="1">
            <a:off x="985373" y="5791200"/>
            <a:ext cx="5466221" cy="38301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1181094" y="1550901"/>
            <a:ext cx="52705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lvl="0">
              <a:spcBef>
                <a:spcPts val="750"/>
              </a:spcBef>
              <a:buSzPts val="1800"/>
            </a:pPr>
            <a:br>
              <a:rPr lang="es-ES_tradnl" dirty="0"/>
            </a:br>
            <a:endParaRPr lang="es-ES_tradnl" dirty="0"/>
          </a:p>
          <a:p>
            <a:endParaRPr lang="es-ES_tradnl" dirty="0"/>
          </a:p>
        </p:txBody>
      </p:sp>
      <p:sp>
        <p:nvSpPr>
          <p:cNvPr id="3" name="CuadroTexto 2"/>
          <p:cNvSpPr txBox="1"/>
          <p:nvPr/>
        </p:nvSpPr>
        <p:spPr>
          <a:xfrm>
            <a:off x="3800104" y="843015"/>
            <a:ext cx="4375355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" sz="2000" b="1" dirty="0">
                <a:solidFill>
                  <a:schemeClr val="bg2">
                    <a:lumMod val="75000"/>
                  </a:schemeClr>
                </a:solidFill>
              </a:rPr>
              <a:t>ESTRUCTURA </a:t>
            </a:r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es" sz="2000" dirty="0">
                <a:solidFill>
                  <a:schemeClr val="bg2">
                    <a:lumMod val="75000"/>
                  </a:schemeClr>
                </a:solidFill>
              </a:rPr>
              <a:t>Ministerios públicos locales por cada 100 mil habitantes</a:t>
            </a:r>
            <a:endParaRPr lang="es-ES" sz="2000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_tradnl" sz="2000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_tradnl" sz="2000" dirty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es-ES_tradnl" dirty="0">
                <a:solidFill>
                  <a:schemeClr val="bg2">
                    <a:lumMod val="75000"/>
                  </a:schemeClr>
                </a:solidFill>
              </a:rPr>
              <a:t>Fuente: </a:t>
            </a:r>
            <a:r>
              <a:rPr lang="es-ES_tradnl" dirty="0" err="1">
                <a:solidFill>
                  <a:schemeClr val="bg2">
                    <a:lumMod val="75000"/>
                  </a:schemeClr>
                </a:solidFill>
              </a:rPr>
              <a:t>elaboraci</a:t>
            </a:r>
            <a:r>
              <a:rPr lang="es-ES" dirty="0" err="1">
                <a:solidFill>
                  <a:schemeClr val="bg2">
                    <a:lumMod val="75000"/>
                  </a:schemeClr>
                </a:solidFill>
              </a:rPr>
              <a:t>ón</a:t>
            </a:r>
            <a:r>
              <a:rPr lang="es-ES" dirty="0">
                <a:solidFill>
                  <a:schemeClr val="bg2">
                    <a:lumMod val="75000"/>
                  </a:schemeClr>
                </a:solidFill>
              </a:rPr>
              <a:t> propia con información del Censo Nacional de Procuración de Justicia Estatal 2017, INEGI y datos demográficos de CONAPO.</a:t>
            </a:r>
            <a:endParaRPr lang="es-ES" dirty="0">
              <a:solidFill>
                <a:schemeClr val="tx1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10" b="6506"/>
          <a:stretch/>
        </p:blipFill>
        <p:spPr>
          <a:xfrm>
            <a:off x="186828" y="249381"/>
            <a:ext cx="3613276" cy="4560125"/>
          </a:xfrm>
          <a:prstGeom prst="rect">
            <a:avLst/>
          </a:prstGeom>
        </p:spPr>
      </p:pic>
      <p:sp>
        <p:nvSpPr>
          <p:cNvPr id="8" name="Marcador de número de diapositiva 7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304288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idx="1"/>
          </p:nvPr>
        </p:nvSpPr>
        <p:spPr>
          <a:xfrm>
            <a:off x="7145510" y="4538400"/>
            <a:ext cx="2660100" cy="605100"/>
          </a:xfrm>
        </p:spPr>
        <p:txBody>
          <a:bodyPr/>
          <a:lstStyle/>
          <a:p>
            <a:r>
              <a:rPr lang="es-ES_tradnl" sz="1100" cap="all" dirty="0">
                <a:solidFill>
                  <a:srgbClr val="3A3A3A"/>
                </a:solidFill>
                <a:latin typeface="Arial" charset="0"/>
                <a:ea typeface="Arial" charset="0"/>
                <a:cs typeface="Arial" charset="0"/>
              </a:rPr>
              <a:t>IMPUNIDADCERO.ORG</a:t>
            </a:r>
            <a:endParaRPr lang="es-ES_tradnl" sz="1100" dirty="0"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4" name="Conector recto 3"/>
          <p:cNvCxnSpPr/>
          <p:nvPr/>
        </p:nvCxnSpPr>
        <p:spPr>
          <a:xfrm flipV="1">
            <a:off x="3677779" y="4497289"/>
            <a:ext cx="5466221" cy="38301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cto 4"/>
          <p:cNvCxnSpPr/>
          <p:nvPr/>
        </p:nvCxnSpPr>
        <p:spPr>
          <a:xfrm flipV="1">
            <a:off x="985373" y="5791200"/>
            <a:ext cx="5466221" cy="38301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1181094" y="1550901"/>
            <a:ext cx="52705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lvl="0">
              <a:spcBef>
                <a:spcPts val="750"/>
              </a:spcBef>
              <a:buSzPts val="1800"/>
            </a:pPr>
            <a:br>
              <a:rPr lang="es-ES_tradnl" dirty="0"/>
            </a:br>
            <a:endParaRPr lang="es-ES_tradnl" dirty="0"/>
          </a:p>
          <a:p>
            <a:endParaRPr lang="es-ES_tradnl" dirty="0"/>
          </a:p>
        </p:txBody>
      </p:sp>
      <p:sp>
        <p:nvSpPr>
          <p:cNvPr id="3" name="CuadroTexto 2"/>
          <p:cNvSpPr txBox="1"/>
          <p:nvPr/>
        </p:nvSpPr>
        <p:spPr>
          <a:xfrm>
            <a:off x="3677779" y="947228"/>
            <a:ext cx="437535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" sz="2000" b="1" dirty="0">
                <a:solidFill>
                  <a:schemeClr val="bg2">
                    <a:lumMod val="75000"/>
                  </a:schemeClr>
                </a:solidFill>
              </a:rPr>
              <a:t>Fiscales por cada 100 mil habitantes en el mundo</a:t>
            </a:r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es-ES_tradnl" dirty="0">
                <a:solidFill>
                  <a:schemeClr val="bg2">
                    <a:lumMod val="75000"/>
                  </a:schemeClr>
                </a:solidFill>
              </a:rPr>
              <a:t>Fuente: elaboraci</a:t>
            </a:r>
            <a:r>
              <a:rPr lang="es-ES" dirty="0">
                <a:solidFill>
                  <a:schemeClr val="bg2">
                    <a:lumMod val="75000"/>
                  </a:schemeClr>
                </a:solidFill>
              </a:rPr>
              <a:t>ón propia con información de la Oficina de las Naciones Unidas de la Droga y el Delito.</a:t>
            </a:r>
            <a:endParaRPr lang="es-ES_tradnl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54" b="6347"/>
          <a:stretch/>
        </p:blipFill>
        <p:spPr>
          <a:xfrm>
            <a:off x="525424" y="185473"/>
            <a:ext cx="2787791" cy="4766538"/>
          </a:xfrm>
          <a:prstGeom prst="rect">
            <a:avLst/>
          </a:prstGeom>
        </p:spPr>
      </p:pic>
      <p:sp>
        <p:nvSpPr>
          <p:cNvPr id="7" name="Marcador de número de diapositiva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480244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idx="1"/>
          </p:nvPr>
        </p:nvSpPr>
        <p:spPr>
          <a:xfrm>
            <a:off x="7145510" y="4538400"/>
            <a:ext cx="2660100" cy="605100"/>
          </a:xfrm>
        </p:spPr>
        <p:txBody>
          <a:bodyPr/>
          <a:lstStyle/>
          <a:p>
            <a:r>
              <a:rPr lang="es-ES_tradnl" sz="1100" cap="all" dirty="0">
                <a:solidFill>
                  <a:srgbClr val="3A3A3A"/>
                </a:solidFill>
                <a:latin typeface="Arial" charset="0"/>
                <a:ea typeface="Arial" charset="0"/>
                <a:cs typeface="Arial" charset="0"/>
              </a:rPr>
              <a:t>IMPUNIDADCERO.ORG</a:t>
            </a:r>
            <a:endParaRPr lang="es-ES_tradnl" sz="1100" dirty="0"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4" name="Conector recto 3"/>
          <p:cNvCxnSpPr/>
          <p:nvPr/>
        </p:nvCxnSpPr>
        <p:spPr>
          <a:xfrm flipV="1">
            <a:off x="3677779" y="4497289"/>
            <a:ext cx="5466221" cy="38301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cto 4"/>
          <p:cNvCxnSpPr/>
          <p:nvPr/>
        </p:nvCxnSpPr>
        <p:spPr>
          <a:xfrm flipV="1">
            <a:off x="985373" y="5791200"/>
            <a:ext cx="5466221" cy="38301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1181094" y="1550901"/>
            <a:ext cx="52705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lvl="0">
              <a:spcBef>
                <a:spcPts val="750"/>
              </a:spcBef>
              <a:buSzPts val="1800"/>
            </a:pPr>
            <a:br>
              <a:rPr lang="es-ES_tradnl" dirty="0"/>
            </a:br>
            <a:endParaRPr lang="es-ES_tradnl" dirty="0"/>
          </a:p>
          <a:p>
            <a:endParaRPr lang="es-ES_tradnl" dirty="0"/>
          </a:p>
        </p:txBody>
      </p:sp>
      <p:sp>
        <p:nvSpPr>
          <p:cNvPr id="3" name="CuadroTexto 2"/>
          <p:cNvSpPr txBox="1"/>
          <p:nvPr/>
        </p:nvSpPr>
        <p:spPr>
          <a:xfrm>
            <a:off x="3756644" y="812899"/>
            <a:ext cx="437535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" sz="2000" b="1" dirty="0">
                <a:solidFill>
                  <a:schemeClr val="bg2">
                    <a:lumMod val="75000"/>
                  </a:schemeClr>
                </a:solidFill>
              </a:rPr>
              <a:t>ESTRUCTURA </a:t>
            </a:r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es" sz="2000" dirty="0">
                <a:solidFill>
                  <a:schemeClr val="bg2">
                    <a:lumMod val="75000"/>
                  </a:schemeClr>
                </a:solidFill>
              </a:rPr>
              <a:t>Presupuesto per cápita en procuración de justicia</a:t>
            </a:r>
            <a:r>
              <a:rPr lang="es-ES" sz="2000" dirty="0">
                <a:solidFill>
                  <a:schemeClr val="bg2">
                    <a:lumMod val="75000"/>
                  </a:schemeClr>
                </a:solidFill>
              </a:rPr>
              <a:t>, 2017 ($)</a:t>
            </a:r>
          </a:p>
          <a:p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es-ES" sz="2000" b="1" dirty="0">
                <a:solidFill>
                  <a:schemeClr val="bg2">
                    <a:lumMod val="75000"/>
                  </a:schemeClr>
                </a:solidFill>
              </a:rPr>
              <a:t>	</a:t>
            </a:r>
          </a:p>
          <a:p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es-ES_tradnl" dirty="0">
                <a:solidFill>
                  <a:schemeClr val="bg2">
                    <a:lumMod val="75000"/>
                  </a:schemeClr>
                </a:solidFill>
              </a:rPr>
              <a:t>Fuente: </a:t>
            </a:r>
            <a:r>
              <a:rPr lang="es-ES_tradnl" dirty="0" err="1">
                <a:solidFill>
                  <a:schemeClr val="bg2">
                    <a:lumMod val="75000"/>
                  </a:schemeClr>
                </a:solidFill>
              </a:rPr>
              <a:t>elaboraci</a:t>
            </a:r>
            <a:r>
              <a:rPr lang="es-ES" dirty="0" err="1">
                <a:solidFill>
                  <a:schemeClr val="bg2">
                    <a:lumMod val="75000"/>
                  </a:schemeClr>
                </a:solidFill>
              </a:rPr>
              <a:t>ón</a:t>
            </a:r>
            <a:r>
              <a:rPr lang="es-ES" dirty="0">
                <a:solidFill>
                  <a:schemeClr val="bg2">
                    <a:lumMod val="75000"/>
                  </a:schemeClr>
                </a:solidFill>
              </a:rPr>
              <a:t> propia con información obtenida de los Presupuestos de Egresos 2017 de cada una de las entidades federativas y datos demográficos de CONAPO. </a:t>
            </a:r>
            <a:endParaRPr lang="es-ES_tradnl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27" t="13507" r="1127" b="4501"/>
          <a:stretch/>
        </p:blipFill>
        <p:spPr>
          <a:xfrm>
            <a:off x="233237" y="223993"/>
            <a:ext cx="3590617" cy="4668642"/>
          </a:xfrm>
          <a:prstGeom prst="rect">
            <a:avLst/>
          </a:prstGeom>
        </p:spPr>
      </p:pic>
      <p:sp>
        <p:nvSpPr>
          <p:cNvPr id="7" name="Marcador de número de diapositiva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8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21766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idx="1"/>
          </p:nvPr>
        </p:nvSpPr>
        <p:spPr>
          <a:xfrm>
            <a:off x="7145510" y="4538400"/>
            <a:ext cx="2660100" cy="605100"/>
          </a:xfrm>
        </p:spPr>
        <p:txBody>
          <a:bodyPr/>
          <a:lstStyle/>
          <a:p>
            <a:r>
              <a:rPr lang="es-ES_tradnl" sz="1100" cap="all" dirty="0">
                <a:solidFill>
                  <a:srgbClr val="3A3A3A"/>
                </a:solidFill>
                <a:latin typeface="Arial" charset="0"/>
                <a:ea typeface="Arial" charset="0"/>
                <a:cs typeface="Arial" charset="0"/>
              </a:rPr>
              <a:t>IMPUNIDADCERO.ORG</a:t>
            </a:r>
            <a:endParaRPr lang="es-ES_tradnl" sz="1100" dirty="0"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4" name="Conector recto 3"/>
          <p:cNvCxnSpPr/>
          <p:nvPr/>
        </p:nvCxnSpPr>
        <p:spPr>
          <a:xfrm flipV="1">
            <a:off x="3677779" y="4497289"/>
            <a:ext cx="5466221" cy="38301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cto 4"/>
          <p:cNvCxnSpPr/>
          <p:nvPr/>
        </p:nvCxnSpPr>
        <p:spPr>
          <a:xfrm flipV="1">
            <a:off x="985373" y="5791200"/>
            <a:ext cx="5466221" cy="38301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1181094" y="1550901"/>
            <a:ext cx="52705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lvl="0">
              <a:spcBef>
                <a:spcPts val="750"/>
              </a:spcBef>
              <a:buSzPts val="1800"/>
            </a:pPr>
            <a:br>
              <a:rPr lang="es-ES_tradnl" dirty="0"/>
            </a:br>
            <a:endParaRPr lang="es-ES_tradnl" dirty="0"/>
          </a:p>
          <a:p>
            <a:endParaRPr lang="es-ES_tradnl" dirty="0"/>
          </a:p>
        </p:txBody>
      </p:sp>
      <p:sp>
        <p:nvSpPr>
          <p:cNvPr id="3" name="CuadroTexto 2"/>
          <p:cNvSpPr txBox="1"/>
          <p:nvPr/>
        </p:nvSpPr>
        <p:spPr>
          <a:xfrm>
            <a:off x="3930732" y="985826"/>
            <a:ext cx="4375355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" sz="2000" b="1" dirty="0">
                <a:solidFill>
                  <a:schemeClr val="bg2">
                    <a:lumMod val="75000"/>
                  </a:schemeClr>
                </a:solidFill>
              </a:rPr>
              <a:t>OPERACIÓN </a:t>
            </a:r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es" sz="2000" dirty="0">
                <a:solidFill>
                  <a:schemeClr val="bg2">
                    <a:lumMod val="75000"/>
                  </a:schemeClr>
                </a:solidFill>
              </a:rPr>
              <a:t>Carga de trabajo promedio</a:t>
            </a:r>
            <a:r>
              <a:rPr lang="es-ES" sz="20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s" sz="2000" dirty="0">
                <a:solidFill>
                  <a:schemeClr val="bg2">
                    <a:lumMod val="75000"/>
                  </a:schemeClr>
                </a:solidFill>
              </a:rPr>
              <a:t>por ministerio público estatal</a:t>
            </a:r>
            <a:r>
              <a:rPr lang="es-ES" sz="2000" dirty="0">
                <a:solidFill>
                  <a:schemeClr val="bg2">
                    <a:lumMod val="75000"/>
                  </a:schemeClr>
                </a:solidFill>
              </a:rPr>
              <a:t> (carpetas de investigación)</a:t>
            </a:r>
          </a:p>
          <a:p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es-ES" dirty="0">
                <a:solidFill>
                  <a:schemeClr val="bg2">
                    <a:lumMod val="75000"/>
                  </a:schemeClr>
                </a:solidFill>
              </a:rPr>
              <a:t>Fuente: elaboración propia con información del Censo Nacional de Procuración de Justicia Estatal 2017, INEGI.</a:t>
            </a:r>
            <a:endParaRPr lang="es-ES_tradnl" dirty="0">
              <a:solidFill>
                <a:schemeClr val="bg2">
                  <a:lumMod val="75000"/>
                </a:schemeClr>
              </a:solidFill>
            </a:endParaRPr>
          </a:p>
          <a:p>
            <a:endParaRPr lang="es-E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51" b="4776"/>
          <a:stretch/>
        </p:blipFill>
        <p:spPr>
          <a:xfrm>
            <a:off x="275124" y="236490"/>
            <a:ext cx="3602230" cy="4694059"/>
          </a:xfrm>
          <a:prstGeom prst="rect">
            <a:avLst/>
          </a:prstGeom>
        </p:spPr>
      </p:pic>
      <p:sp>
        <p:nvSpPr>
          <p:cNvPr id="8" name="Marcador de número de diapositiva 7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1416285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2136</TotalTime>
  <Words>945</Words>
  <Application>Microsoft Office PowerPoint</Application>
  <PresentationFormat>Presentación en pantalla (16:9)</PresentationFormat>
  <Paragraphs>219</Paragraphs>
  <Slides>24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24</vt:i4>
      </vt:variant>
    </vt:vector>
  </HeadingPairs>
  <TitlesOfParts>
    <vt:vector size="28" baseType="lpstr">
      <vt:lpstr>Arial</vt:lpstr>
      <vt:lpstr>Calibri</vt:lpstr>
      <vt:lpstr>Open Sans</vt:lpstr>
      <vt:lpstr>Simple Light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Valores óptimos para los indicadores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lines mc</dc:creator>
  <cp:lastModifiedBy>Moises Beristain C de V</cp:lastModifiedBy>
  <cp:revision>41</cp:revision>
  <dcterms:modified xsi:type="dcterms:W3CDTF">2018-07-16T15:39:23Z</dcterms:modified>
</cp:coreProperties>
</file>